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3" r:id="rId6"/>
    <p:sldId id="266" r:id="rId7"/>
    <p:sldId id="261" r:id="rId8"/>
    <p:sldId id="282" r:id="rId9"/>
    <p:sldId id="283" r:id="rId10"/>
    <p:sldId id="260" r:id="rId11"/>
    <p:sldId id="284" r:id="rId12"/>
    <p:sldId id="285" r:id="rId13"/>
    <p:sldId id="262" r:id="rId14"/>
    <p:sldId id="264" r:id="rId15"/>
    <p:sldId id="265" r:id="rId16"/>
    <p:sldId id="267" r:id="rId17"/>
    <p:sldId id="268" r:id="rId18"/>
    <p:sldId id="269" r:id="rId19"/>
    <p:sldId id="270" r:id="rId20"/>
    <p:sldId id="271" r:id="rId21"/>
    <p:sldId id="272" r:id="rId22"/>
    <p:sldId id="273" r:id="rId23"/>
    <p:sldId id="275" r:id="rId24"/>
    <p:sldId id="274" r:id="rId25"/>
    <p:sldId id="276" r:id="rId26"/>
    <p:sldId id="277" r:id="rId27"/>
    <p:sldId id="278" r:id="rId28"/>
    <p:sldId id="280" r:id="rId29"/>
    <p:sldId id="281" r:id="rId30"/>
    <p:sldId id="27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p:restoredTop sz="94745"/>
  </p:normalViewPr>
  <p:slideViewPr>
    <p:cSldViewPr snapToGrid="0" snapToObjects="1">
      <p:cViewPr varScale="1">
        <p:scale>
          <a:sx n="101" d="100"/>
          <a:sy n="101" d="100"/>
        </p:scale>
        <p:origin x="6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76B75-9FD2-B841-879C-DC8F1EC82369}" type="datetimeFigureOut">
              <a:rPr lang="en-US" smtClean="0"/>
              <a:t>3/13/21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A5617-A922-9A41-8972-47076626B9E2}" type="slidenum">
              <a:rPr lang="en-US" smtClean="0"/>
              <a:t>‹#›</a:t>
            </a:fld>
            <a:endParaRPr lang="en-US"/>
          </a:p>
        </p:txBody>
      </p:sp>
    </p:spTree>
    <p:extLst>
      <p:ext uri="{BB962C8B-B14F-4D97-AF65-F5344CB8AC3E}">
        <p14:creationId xmlns:p14="http://schemas.microsoft.com/office/powerpoint/2010/main" val="3579492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A5617-A922-9A41-8972-47076626B9E2}" type="slidenum">
              <a:rPr lang="en-US" smtClean="0"/>
              <a:t>15</a:t>
            </a:fld>
            <a:endParaRPr lang="en-US"/>
          </a:p>
        </p:txBody>
      </p:sp>
    </p:spTree>
    <p:extLst>
      <p:ext uri="{BB962C8B-B14F-4D97-AF65-F5344CB8AC3E}">
        <p14:creationId xmlns:p14="http://schemas.microsoft.com/office/powerpoint/2010/main" val="385115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A5617-A922-9A41-8972-47076626B9E2}" type="slidenum">
              <a:rPr lang="en-US" smtClean="0"/>
              <a:t>22</a:t>
            </a:fld>
            <a:endParaRPr lang="en-US"/>
          </a:p>
        </p:txBody>
      </p:sp>
    </p:spTree>
    <p:extLst>
      <p:ext uri="{BB962C8B-B14F-4D97-AF65-F5344CB8AC3E}">
        <p14:creationId xmlns:p14="http://schemas.microsoft.com/office/powerpoint/2010/main" val="159746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601F-E92B-EA4A-8670-A893134DA8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573E8A-0BE5-7842-A58D-B6A68457D9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43BA0A-DB60-5642-A33A-344779B728DB}"/>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1F29D6D8-19FB-1B41-952D-0DE0F33C3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F2DA9-5329-BB4B-AD7A-F5210A61D742}"/>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315733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1F85-B481-9141-AE5D-6BBCB7664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3AC597-20D2-9F41-A09A-1C77547B22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25E62-7CBD-EC4B-BF0E-BDF89614AA51}"/>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9A745F5D-97D4-8F44-8A06-121218222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F3EF2-10DB-074D-B8E9-F8D6A4537249}"/>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174287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E7C20B-B66E-F54D-8469-83FE13D0C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8DEB92-9A03-7C4A-B838-1616C80C1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F59A5C-2644-384F-A667-8D17DA9E107E}"/>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36C722F9-0989-D544-99B3-2CA76E6C7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230FD-FD98-1E46-B960-415EA00E4FCE}"/>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312458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E505-69FC-3043-A34B-AF4EF46E60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A9AF1-A9EB-AC49-B3AD-15E2F6CB3C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8691D-8F05-3B4B-849A-DCA938731D60}"/>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7FBE0EB7-547C-AC4D-AAAC-4C15736A2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4FBBF-0330-444F-8DC2-032DAB44C5D4}"/>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30172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3581-1919-BC45-96BD-145E6C27A0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BFBDC5-C705-124C-9E7F-3E340DBE64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2ADA77-18DE-6A48-BE56-A63EA6DF3C3D}"/>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BFDA673A-6E09-014F-A4D6-794BE933A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CB164-89D9-034F-8A29-A848AC85155C}"/>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409551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0D9D-2EE2-1440-91EC-61817CF231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C076B-98A6-4744-8AB4-3B42147712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F7E284-51B0-4D47-B49F-B7A39B6649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832823-366D-6747-BE5B-C207270C14FB}"/>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6" name="Footer Placeholder 5">
            <a:extLst>
              <a:ext uri="{FF2B5EF4-FFF2-40B4-BE49-F238E27FC236}">
                <a16:creationId xmlns:a16="http://schemas.microsoft.com/office/drawing/2014/main" id="{2CE0291F-5CD2-4745-BF1E-DB66DE07E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B7AF0-8F85-5D4F-97E2-4DA309BE7B9D}"/>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269020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8082-DB7E-8C48-B0CA-88BC97C800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0C87E5-F239-F14D-9453-44652CFA72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71AD83-D217-DC42-87A6-C49EA0E47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A5D3E9-DA9C-F241-9375-3C1D1BBA3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A19C19-1CFE-9140-B9C0-FF66193A86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D38BEA-1C64-A54E-AF5D-328E8F3D37C2}"/>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8" name="Footer Placeholder 7">
            <a:extLst>
              <a:ext uri="{FF2B5EF4-FFF2-40B4-BE49-F238E27FC236}">
                <a16:creationId xmlns:a16="http://schemas.microsoft.com/office/drawing/2014/main" id="{C44064A9-B021-2B46-8C6F-D94C56CFB7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BC5CA1-323F-0D49-A157-2F65806C4ABF}"/>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417475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3E1F-1E86-BC49-AE6C-79874E863D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833BF9-B7FC-7E40-A548-3F5197543498}"/>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4" name="Footer Placeholder 3">
            <a:extLst>
              <a:ext uri="{FF2B5EF4-FFF2-40B4-BE49-F238E27FC236}">
                <a16:creationId xmlns:a16="http://schemas.microsoft.com/office/drawing/2014/main" id="{D6748044-2B85-064C-AC36-F46E7674B9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FFE37B-6A7D-894D-95EB-76596D9B4BDA}"/>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67138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39ED2-3261-1748-815D-7032CC24E4E9}"/>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3" name="Footer Placeholder 2">
            <a:extLst>
              <a:ext uri="{FF2B5EF4-FFF2-40B4-BE49-F238E27FC236}">
                <a16:creationId xmlns:a16="http://schemas.microsoft.com/office/drawing/2014/main" id="{1DCE97CA-5CD7-DE45-9CA4-6B8A223EC6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CD1557-1258-644B-A114-822D054C2E4B}"/>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258347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F91B-5C64-5446-AC61-79BF02DA5C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B3329D-C3FC-A84A-A267-D4D4557557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D64060-BD61-144E-BE8C-803EB9479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B3931-13D6-E34D-AB00-EAF7A2CB32C8}"/>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6" name="Footer Placeholder 5">
            <a:extLst>
              <a:ext uri="{FF2B5EF4-FFF2-40B4-BE49-F238E27FC236}">
                <a16:creationId xmlns:a16="http://schemas.microsoft.com/office/drawing/2014/main" id="{98C1294A-AF3E-B44A-B13B-6A424A62B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503425-491F-0947-B16A-951032C124E7}"/>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291168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DDED-D148-FA4C-900D-B1473622C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63A8FC-6339-C349-B634-C86BC4D9EE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CD39E8-4632-284D-B0B7-74F4B0E82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22AB2-EC58-8344-A6B9-E56DC0C51707}"/>
              </a:ext>
            </a:extLst>
          </p:cNvPr>
          <p:cNvSpPr>
            <a:spLocks noGrp="1"/>
          </p:cNvSpPr>
          <p:nvPr>
            <p:ph type="dt" sz="half" idx="10"/>
          </p:nvPr>
        </p:nvSpPr>
        <p:spPr/>
        <p:txBody>
          <a:bodyPr/>
          <a:lstStyle/>
          <a:p>
            <a:fld id="{40D157DC-8D00-5545-BCED-84EE6D7C21CE}" type="datetimeFigureOut">
              <a:rPr lang="en-US" smtClean="0"/>
              <a:t>3/13/21</a:t>
            </a:fld>
            <a:endParaRPr lang="en-US"/>
          </a:p>
        </p:txBody>
      </p:sp>
      <p:sp>
        <p:nvSpPr>
          <p:cNvPr id="6" name="Footer Placeholder 5">
            <a:extLst>
              <a:ext uri="{FF2B5EF4-FFF2-40B4-BE49-F238E27FC236}">
                <a16:creationId xmlns:a16="http://schemas.microsoft.com/office/drawing/2014/main" id="{F03A3508-843E-2348-AC24-BBE7377AF3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C7881-1D38-B64A-A44C-A11777B09407}"/>
              </a:ext>
            </a:extLst>
          </p:cNvPr>
          <p:cNvSpPr>
            <a:spLocks noGrp="1"/>
          </p:cNvSpPr>
          <p:nvPr>
            <p:ph type="sldNum" sz="quarter" idx="12"/>
          </p:nvPr>
        </p:nvSpPr>
        <p:spPr/>
        <p:txBody>
          <a:bodyPr/>
          <a:lstStyle/>
          <a:p>
            <a:fld id="{1E9B8D88-A532-C241-A4C3-10ABF5027D33}" type="slidenum">
              <a:rPr lang="en-US" smtClean="0"/>
              <a:t>‹#›</a:t>
            </a:fld>
            <a:endParaRPr lang="en-US"/>
          </a:p>
        </p:txBody>
      </p:sp>
    </p:spTree>
    <p:extLst>
      <p:ext uri="{BB962C8B-B14F-4D97-AF65-F5344CB8AC3E}">
        <p14:creationId xmlns:p14="http://schemas.microsoft.com/office/powerpoint/2010/main" val="135123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C7431C-3943-5944-92E4-A5053C9646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8DC162-F4DC-094A-AD1D-5ECC34233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4B590-B52F-844A-B901-4432B35F4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157DC-8D00-5545-BCED-84EE6D7C21CE}" type="datetimeFigureOut">
              <a:rPr lang="en-US" smtClean="0"/>
              <a:t>3/13/21</a:t>
            </a:fld>
            <a:endParaRPr lang="en-US"/>
          </a:p>
        </p:txBody>
      </p:sp>
      <p:sp>
        <p:nvSpPr>
          <p:cNvPr id="5" name="Footer Placeholder 4">
            <a:extLst>
              <a:ext uri="{FF2B5EF4-FFF2-40B4-BE49-F238E27FC236}">
                <a16:creationId xmlns:a16="http://schemas.microsoft.com/office/drawing/2014/main" id="{D971BC51-6909-0C4B-8D4C-63E67B8906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305DEF-CEEC-5248-8883-13D5BA39F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B8D88-A532-C241-A4C3-10ABF5027D33}" type="slidenum">
              <a:rPr lang="en-US" smtClean="0"/>
              <a:t>‹#›</a:t>
            </a:fld>
            <a:endParaRPr lang="en-US"/>
          </a:p>
        </p:txBody>
      </p:sp>
    </p:spTree>
    <p:extLst>
      <p:ext uri="{BB962C8B-B14F-4D97-AF65-F5344CB8AC3E}">
        <p14:creationId xmlns:p14="http://schemas.microsoft.com/office/powerpoint/2010/main" val="1984855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file/d/0B4LkF-hyzG6rejBpeXllNHVtb1U/view?usp=sharing" TargetMode="External"/><Relationship Id="rId2" Type="http://schemas.openxmlformats.org/officeDocument/2006/relationships/hyperlink" Target="https://drive.google.com/file/d/0B4LkF-hyzG6rdUM4MnhQSU8zbFE/view?usp=sharing" TargetMode="External"/><Relationship Id="rId1" Type="http://schemas.openxmlformats.org/officeDocument/2006/relationships/slideLayout" Target="../slideLayouts/slideLayout2.xml"/><Relationship Id="rId4" Type="http://schemas.openxmlformats.org/officeDocument/2006/relationships/hyperlink" Target="https://www.youtube.com/watch?time_continue=1598&amp;v=_DdQZL1d-F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file/d/0B4LkF-hyzG6rejBpeXllNHVtb1U/view?usp=sharing" TargetMode="External"/><Relationship Id="rId2" Type="http://schemas.openxmlformats.org/officeDocument/2006/relationships/hyperlink" Target="https://drive.google.com/file/d/0B4LkF-hyzG6rdUM4MnhQSU8zbFE/view?usp=sharing" TargetMode="External"/><Relationship Id="rId1" Type="http://schemas.openxmlformats.org/officeDocument/2006/relationships/slideLayout" Target="../slideLayouts/slideLayout2.xml"/><Relationship Id="rId4" Type="http://schemas.openxmlformats.org/officeDocument/2006/relationships/hyperlink" Target="https://www.youtube.com/watch?time_continue=1598&amp;v=_DdQZL1d-F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C909-4561-6246-959D-5C66700F0DD8}"/>
              </a:ext>
            </a:extLst>
          </p:cNvPr>
          <p:cNvSpPr>
            <a:spLocks noGrp="1"/>
          </p:cNvSpPr>
          <p:nvPr>
            <p:ph type="ctrTitle"/>
          </p:nvPr>
        </p:nvSpPr>
        <p:spPr/>
        <p:txBody>
          <a:bodyPr/>
          <a:lstStyle/>
          <a:p>
            <a:r>
              <a:rPr lang="en-US" dirty="0"/>
              <a:t>Creativity, Innovation, and Design</a:t>
            </a:r>
          </a:p>
        </p:txBody>
      </p:sp>
      <p:sp>
        <p:nvSpPr>
          <p:cNvPr id="3" name="Subtitle 2">
            <a:extLst>
              <a:ext uri="{FF2B5EF4-FFF2-40B4-BE49-F238E27FC236}">
                <a16:creationId xmlns:a16="http://schemas.microsoft.com/office/drawing/2014/main" id="{82ECCB5D-AF77-7142-A5EC-64CB1522B45D}"/>
              </a:ext>
            </a:extLst>
          </p:cNvPr>
          <p:cNvSpPr>
            <a:spLocks noGrp="1"/>
          </p:cNvSpPr>
          <p:nvPr>
            <p:ph type="subTitle" idx="1"/>
          </p:nvPr>
        </p:nvSpPr>
        <p:spPr/>
        <p:txBody>
          <a:bodyPr/>
          <a:lstStyle/>
          <a:p>
            <a:r>
              <a:rPr lang="en-US" dirty="0"/>
              <a:t>Teaching notes for ENT 200</a:t>
            </a:r>
          </a:p>
        </p:txBody>
      </p:sp>
    </p:spTree>
    <p:extLst>
      <p:ext uri="{BB962C8B-B14F-4D97-AF65-F5344CB8AC3E}">
        <p14:creationId xmlns:p14="http://schemas.microsoft.com/office/powerpoint/2010/main" val="3077221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75EA-336B-3744-A70D-CE84CEDB352A}"/>
              </a:ext>
            </a:extLst>
          </p:cNvPr>
          <p:cNvSpPr>
            <a:spLocks noGrp="1"/>
          </p:cNvSpPr>
          <p:nvPr>
            <p:ph type="title"/>
          </p:nvPr>
        </p:nvSpPr>
        <p:spPr/>
        <p:txBody>
          <a:bodyPr/>
          <a:lstStyle/>
          <a:p>
            <a:r>
              <a:rPr lang="en-US" dirty="0"/>
              <a:t>Week 2</a:t>
            </a:r>
          </a:p>
        </p:txBody>
      </p:sp>
      <p:sp>
        <p:nvSpPr>
          <p:cNvPr id="3" name="Content Placeholder 2">
            <a:extLst>
              <a:ext uri="{FF2B5EF4-FFF2-40B4-BE49-F238E27FC236}">
                <a16:creationId xmlns:a16="http://schemas.microsoft.com/office/drawing/2014/main" id="{8B354159-BFBB-AE47-B469-0D52E8CB8157}"/>
              </a:ext>
            </a:extLst>
          </p:cNvPr>
          <p:cNvSpPr>
            <a:spLocks noGrp="1"/>
          </p:cNvSpPr>
          <p:nvPr>
            <p:ph idx="1"/>
          </p:nvPr>
        </p:nvSpPr>
        <p:spPr/>
        <p:txBody>
          <a:bodyPr>
            <a:normAutofit fontScale="85000" lnSpcReduction="10000"/>
          </a:bodyPr>
          <a:lstStyle/>
          <a:p>
            <a:r>
              <a:rPr lang="en-US" dirty="0"/>
              <a:t>Intellectually understanding 3 different models of creativity from readings (students will have shared their feelings about the 3 articles in their journals)</a:t>
            </a:r>
          </a:p>
          <a:p>
            <a:pPr lvl="1"/>
            <a:r>
              <a:rPr lang="en-US" dirty="0"/>
              <a:t>Some students may have difficulty with Big C/Little c, others may want to equate creativity and “art,” saying it can’t be defined and understood by science (irrespective of the Sawyer reading), in which case you ask them for their personal definitions</a:t>
            </a:r>
          </a:p>
          <a:p>
            <a:pPr lvl="1"/>
            <a:r>
              <a:rPr lang="en-US" dirty="0"/>
              <a:t>Key is to help students understand creativity is a skill – the ability to think new thoughts – and is made up of sub skills like re-framing, connecting dots, metaphors, etc. that individuals can mix and match based upon their own traits and the 6 </a:t>
            </a:r>
            <a:r>
              <a:rPr lang="en-US"/>
              <a:t>dimensions listed </a:t>
            </a:r>
            <a:r>
              <a:rPr lang="en-US" dirty="0"/>
              <a:t>by Seelig (e.g. habitat)</a:t>
            </a:r>
          </a:p>
          <a:p>
            <a:r>
              <a:rPr lang="en-US" dirty="0"/>
              <a:t>The studio is for the students to create a model of their ideal creativity habitat. Students have a great deal of fun making something personal, which gets them to think about personal prompts for their own personal modes of creativity</a:t>
            </a:r>
          </a:p>
          <a:p>
            <a:pPr lvl="1"/>
            <a:r>
              <a:rPr lang="en-US" dirty="0"/>
              <a:t>The critique revolves around prodding students to realize how they continue to self-limit. For example, Where is the [time]-machine? Don’t you want a [time]-machine? Maybe a [time]-machine is something that makes you think about [time]-travelling experiences …</a:t>
            </a:r>
          </a:p>
        </p:txBody>
      </p:sp>
    </p:spTree>
    <p:extLst>
      <p:ext uri="{BB962C8B-B14F-4D97-AF65-F5344CB8AC3E}">
        <p14:creationId xmlns:p14="http://schemas.microsoft.com/office/powerpoint/2010/main" val="376567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F25F3-69A9-4C45-9133-4F3FCFB00698}"/>
              </a:ext>
            </a:extLst>
          </p:cNvPr>
          <p:cNvSpPr>
            <a:spLocks noGrp="1"/>
          </p:cNvSpPr>
          <p:nvPr>
            <p:ph type="title"/>
          </p:nvPr>
        </p:nvSpPr>
        <p:spPr/>
        <p:txBody>
          <a:bodyPr/>
          <a:lstStyle/>
          <a:p>
            <a:r>
              <a:rPr lang="en-US" dirty="0"/>
              <a:t>Class 2: Understanding Creativity </a:t>
            </a:r>
          </a:p>
        </p:txBody>
      </p:sp>
      <p:sp>
        <p:nvSpPr>
          <p:cNvPr id="3" name="Content Placeholder 2">
            <a:extLst>
              <a:ext uri="{FF2B5EF4-FFF2-40B4-BE49-F238E27FC236}">
                <a16:creationId xmlns:a16="http://schemas.microsoft.com/office/drawing/2014/main" id="{81514CE0-BEEB-014C-A6B3-B072048B1489}"/>
              </a:ext>
            </a:extLst>
          </p:cNvPr>
          <p:cNvSpPr>
            <a:spLocks noGrp="1"/>
          </p:cNvSpPr>
          <p:nvPr>
            <p:ph idx="1"/>
          </p:nvPr>
        </p:nvSpPr>
        <p:spPr/>
        <p:txBody>
          <a:bodyPr/>
          <a:lstStyle/>
          <a:p>
            <a:r>
              <a:rPr lang="en-US" dirty="0"/>
              <a:t>Prepare for class: </a:t>
            </a:r>
            <a:r>
              <a:rPr lang="en-US" u="sng" dirty="0">
                <a:hlinkClick r:id="rId2"/>
              </a:rPr>
              <a:t>Seelig</a:t>
            </a:r>
            <a:r>
              <a:rPr lang="en-US" dirty="0"/>
              <a:t>, </a:t>
            </a:r>
            <a:r>
              <a:rPr lang="en-US" u="sng" dirty="0">
                <a:hlinkClick r:id="rId3"/>
              </a:rPr>
              <a:t>Sawyer</a:t>
            </a:r>
            <a:r>
              <a:rPr lang="en-US" dirty="0"/>
              <a:t>, James Kaufman’s “</a:t>
            </a:r>
            <a:r>
              <a:rPr lang="en-US" u="sng" dirty="0">
                <a:hlinkClick r:id="rId4"/>
              </a:rPr>
              <a:t>The Psychology of Creativity</a:t>
            </a:r>
            <a:r>
              <a:rPr lang="en-US" dirty="0"/>
              <a:t>” (8:37-26:38)</a:t>
            </a:r>
          </a:p>
          <a:p>
            <a:r>
              <a:rPr lang="en-US" dirty="0"/>
              <a:t>Warm up: </a:t>
            </a:r>
          </a:p>
          <a:p>
            <a:r>
              <a:rPr lang="en-US" dirty="0"/>
              <a:t>Class Discussion:</a:t>
            </a:r>
          </a:p>
          <a:p>
            <a:pPr lvl="1"/>
            <a:r>
              <a:rPr lang="en-US" dirty="0"/>
              <a:t>Prompts: What struck you from the readings? Who thinks they are creative? Who thinks they can be more creative?</a:t>
            </a:r>
          </a:p>
          <a:p>
            <a:pPr lvl="1"/>
            <a:r>
              <a:rPr lang="en-US" dirty="0"/>
              <a:t>Take </a:t>
            </a:r>
            <a:r>
              <a:rPr lang="en-US" dirty="0" err="1"/>
              <a:t>aways</a:t>
            </a:r>
            <a:r>
              <a:rPr lang="en-US" dirty="0"/>
              <a:t>: It is a skill, tied to a process, amplified by motivations and underlying understanding and resources, subject to improvement with practice and coaching. Thinking differently is not about thinking inductively or deductively, it’s about thinking abductively.</a:t>
            </a:r>
          </a:p>
        </p:txBody>
      </p:sp>
    </p:spTree>
    <p:extLst>
      <p:ext uri="{BB962C8B-B14F-4D97-AF65-F5344CB8AC3E}">
        <p14:creationId xmlns:p14="http://schemas.microsoft.com/office/powerpoint/2010/main" val="293144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8337C-6823-734A-B523-62D7E983301C}"/>
              </a:ext>
            </a:extLst>
          </p:cNvPr>
          <p:cNvSpPr>
            <a:spLocks noGrp="1"/>
          </p:cNvSpPr>
          <p:nvPr>
            <p:ph type="title"/>
          </p:nvPr>
        </p:nvSpPr>
        <p:spPr/>
        <p:txBody>
          <a:bodyPr/>
          <a:lstStyle/>
          <a:p>
            <a:r>
              <a:rPr lang="en-US" dirty="0"/>
              <a:t>Lab 2: Invisible walls</a:t>
            </a:r>
          </a:p>
        </p:txBody>
      </p:sp>
      <p:sp>
        <p:nvSpPr>
          <p:cNvPr id="3" name="Content Placeholder 2">
            <a:extLst>
              <a:ext uri="{FF2B5EF4-FFF2-40B4-BE49-F238E27FC236}">
                <a16:creationId xmlns:a16="http://schemas.microsoft.com/office/drawing/2014/main" id="{1E5D1EC2-24C9-2347-9169-334087B855E3}"/>
              </a:ext>
            </a:extLst>
          </p:cNvPr>
          <p:cNvSpPr>
            <a:spLocks noGrp="1"/>
          </p:cNvSpPr>
          <p:nvPr>
            <p:ph idx="1"/>
          </p:nvPr>
        </p:nvSpPr>
        <p:spPr/>
        <p:txBody>
          <a:bodyPr>
            <a:normAutofit fontScale="62500" lnSpcReduction="20000"/>
          </a:bodyPr>
          <a:lstStyle/>
          <a:p>
            <a:r>
              <a:rPr lang="en-US" dirty="0"/>
              <a:t>Prepare:</a:t>
            </a:r>
          </a:p>
          <a:p>
            <a:r>
              <a:rPr lang="en-US" dirty="0"/>
              <a:t>Warm up:</a:t>
            </a:r>
          </a:p>
          <a:p>
            <a:r>
              <a:rPr lang="en-US" dirty="0"/>
              <a:t>Discuss Lab: Our brains are designed to function on instinct, except when our pre-frontal cortex takes control to try to logically create long-term, strategic methods for getting more pleasure or avoiding pain. The realization is behind the study of behavioral economics and why we don’t always act optimally—because our instinctual brain is so sure it is right. Our instinctual brain follows what has brought us pleasure in the past: mother’s attention, good grades, a good move that scores a winning goal. But our instincts rule out what we have never tried, unless overruled by the cortex. Your cortex constrains your ability to think differently by making many unrealized assumptions and accepting many hidden constraints. Today we’ll learn to find hidden assumptions and constraints, whether self-imposed or imposed via social constructs and expectations.</a:t>
            </a:r>
          </a:p>
          <a:p>
            <a:pPr lvl="1"/>
            <a:r>
              <a:rPr lang="en-US" dirty="0"/>
              <a:t>20 mins brainstorm: What are hidden assumptions and constraints on commercial flying?</a:t>
            </a:r>
          </a:p>
          <a:p>
            <a:pPr lvl="2"/>
            <a:r>
              <a:rPr lang="en-US" dirty="0"/>
              <a:t>Economic, social, aesthetic, auditory, sensorial, behavioral, pleasure-wise, pleasure-inducement, emotional, fear-eliminating</a:t>
            </a:r>
          </a:p>
          <a:p>
            <a:pPr lvl="1"/>
            <a:r>
              <a:rPr lang="en-US" dirty="0"/>
              <a:t>20 mins brainstorm: what 1 or 2 constraint(s) could be eliminated to make commercial flying more pleasurable? Life-changing?</a:t>
            </a:r>
          </a:p>
          <a:p>
            <a:pPr lvl="1"/>
            <a:r>
              <a:rPr lang="en-US" dirty="0"/>
              <a:t>20 mins Using Mural, identify the hidden assumptions and constraints of eating fast-food?</a:t>
            </a:r>
          </a:p>
          <a:p>
            <a:pPr lvl="1"/>
            <a:r>
              <a:rPr lang="en-US" dirty="0"/>
              <a:t>20 mins sharing</a:t>
            </a:r>
          </a:p>
          <a:p>
            <a:pPr lvl="1"/>
            <a:r>
              <a:rPr lang="en-US" dirty="0"/>
              <a:t>20 mins other possibilities</a:t>
            </a:r>
          </a:p>
        </p:txBody>
      </p:sp>
    </p:spTree>
    <p:extLst>
      <p:ext uri="{BB962C8B-B14F-4D97-AF65-F5344CB8AC3E}">
        <p14:creationId xmlns:p14="http://schemas.microsoft.com/office/powerpoint/2010/main" val="959501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5962E-2693-3940-93B1-CF00B7C25920}"/>
              </a:ext>
            </a:extLst>
          </p:cNvPr>
          <p:cNvSpPr>
            <a:spLocks noGrp="1"/>
          </p:cNvSpPr>
          <p:nvPr>
            <p:ph type="title"/>
          </p:nvPr>
        </p:nvSpPr>
        <p:spPr/>
        <p:txBody>
          <a:bodyPr/>
          <a:lstStyle/>
          <a:p>
            <a:r>
              <a:rPr lang="en-US" dirty="0"/>
              <a:t>Week 3a</a:t>
            </a:r>
          </a:p>
        </p:txBody>
      </p:sp>
      <p:sp>
        <p:nvSpPr>
          <p:cNvPr id="3" name="Content Placeholder 2">
            <a:extLst>
              <a:ext uri="{FF2B5EF4-FFF2-40B4-BE49-F238E27FC236}">
                <a16:creationId xmlns:a16="http://schemas.microsoft.com/office/drawing/2014/main" id="{2ED07B24-0636-8948-92A5-EAA76A88B056}"/>
              </a:ext>
            </a:extLst>
          </p:cNvPr>
          <p:cNvSpPr>
            <a:spLocks noGrp="1"/>
          </p:cNvSpPr>
          <p:nvPr>
            <p:ph idx="1"/>
          </p:nvPr>
        </p:nvSpPr>
        <p:spPr/>
        <p:txBody>
          <a:bodyPr/>
          <a:lstStyle/>
          <a:p>
            <a:r>
              <a:rPr lang="en-US" dirty="0"/>
              <a:t>The reading is about the role of failure and that there are 3 different types of fears of failure: fear of unknown, humiliation, and loss. Each has to be mitigated differently. </a:t>
            </a:r>
          </a:p>
          <a:p>
            <a:pPr lvl="1"/>
            <a:r>
              <a:rPr lang="en-US" dirty="0"/>
              <a:t>The journal should include a Failure Resumé.</a:t>
            </a:r>
          </a:p>
          <a:p>
            <a:pPr lvl="1"/>
            <a:r>
              <a:rPr lang="en-US" dirty="0"/>
              <a:t>Discussion is about which fear is the most personally scary</a:t>
            </a:r>
          </a:p>
          <a:p>
            <a:pPr lvl="1"/>
            <a:r>
              <a:rPr lang="en-US" dirty="0"/>
              <a:t>Summarize how fear of failure imposes a myriad of self-limitations and constraints</a:t>
            </a:r>
          </a:p>
        </p:txBody>
      </p:sp>
    </p:spTree>
    <p:extLst>
      <p:ext uri="{BB962C8B-B14F-4D97-AF65-F5344CB8AC3E}">
        <p14:creationId xmlns:p14="http://schemas.microsoft.com/office/powerpoint/2010/main" val="341982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DD0E-6EEE-1A4A-89D2-073BC479D5AB}"/>
              </a:ext>
            </a:extLst>
          </p:cNvPr>
          <p:cNvSpPr>
            <a:spLocks noGrp="1"/>
          </p:cNvSpPr>
          <p:nvPr>
            <p:ph type="title"/>
          </p:nvPr>
        </p:nvSpPr>
        <p:spPr/>
        <p:txBody>
          <a:bodyPr/>
          <a:lstStyle/>
          <a:p>
            <a:r>
              <a:rPr lang="en-US" dirty="0"/>
              <a:t>Week 3b, Palmer Square I</a:t>
            </a:r>
          </a:p>
        </p:txBody>
      </p:sp>
      <p:sp>
        <p:nvSpPr>
          <p:cNvPr id="3" name="Content Placeholder 2">
            <a:extLst>
              <a:ext uri="{FF2B5EF4-FFF2-40B4-BE49-F238E27FC236}">
                <a16:creationId xmlns:a16="http://schemas.microsoft.com/office/drawing/2014/main" id="{FD87F791-2E9A-1640-BE90-8C779F7C5BF5}"/>
              </a:ext>
            </a:extLst>
          </p:cNvPr>
          <p:cNvSpPr>
            <a:spLocks noGrp="1"/>
          </p:cNvSpPr>
          <p:nvPr>
            <p:ph idx="1"/>
          </p:nvPr>
        </p:nvSpPr>
        <p:spPr/>
        <p:txBody>
          <a:bodyPr>
            <a:normAutofit fontScale="92500" lnSpcReduction="20000"/>
          </a:bodyPr>
          <a:lstStyle/>
          <a:p>
            <a:r>
              <a:rPr lang="en-US" dirty="0"/>
              <a:t>"Go to Palmer Square and observe what's going on there. Identify some hidden constraints or assumptions about the Palmer Square experience and then return to the classroom and sketch out some way to break one of the most hidden constraints you observed. Recall that major innovations often come from people that enable others to break constraints previously hidden or are so well accepted they are not noticed. Your innovations have no constraints whatsoever. You have 60 minutes." </a:t>
            </a:r>
          </a:p>
          <a:p>
            <a:r>
              <a:rPr lang="en-US" dirty="0"/>
              <a:t>"We want to warn you. We've been giving this exercise for years and students always come back with the same set of not hidden constraints and very mundane suggestions for breaking the not hidden constraints. We suggest don’t go with your first idea."</a:t>
            </a:r>
            <a:r>
              <a:rPr lang="en-US" dirty="0">
                <a:effectLst/>
              </a:rPr>
              <a:t> </a:t>
            </a:r>
          </a:p>
          <a:p>
            <a:r>
              <a:rPr lang="en-US" dirty="0"/>
              <a:t>Any questions? (Your TA should be stationed in PS and answer Q’s but be prompted not to help students in ruts)</a:t>
            </a:r>
          </a:p>
        </p:txBody>
      </p:sp>
    </p:spTree>
    <p:extLst>
      <p:ext uri="{BB962C8B-B14F-4D97-AF65-F5344CB8AC3E}">
        <p14:creationId xmlns:p14="http://schemas.microsoft.com/office/powerpoint/2010/main" val="300488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904E-A4CA-5C4C-A642-70C3599181D1}"/>
              </a:ext>
            </a:extLst>
          </p:cNvPr>
          <p:cNvSpPr>
            <a:spLocks noGrp="1"/>
          </p:cNvSpPr>
          <p:nvPr>
            <p:ph type="title"/>
          </p:nvPr>
        </p:nvSpPr>
        <p:spPr/>
        <p:txBody>
          <a:bodyPr/>
          <a:lstStyle/>
          <a:p>
            <a:r>
              <a:rPr lang="en-US" dirty="0"/>
              <a:t>Week 3c</a:t>
            </a:r>
          </a:p>
        </p:txBody>
      </p:sp>
      <p:sp>
        <p:nvSpPr>
          <p:cNvPr id="3" name="Content Placeholder 2">
            <a:extLst>
              <a:ext uri="{FF2B5EF4-FFF2-40B4-BE49-F238E27FC236}">
                <a16:creationId xmlns:a16="http://schemas.microsoft.com/office/drawing/2014/main" id="{8C7ACFB3-EC8A-6345-A3D2-00908C02D5B7}"/>
              </a:ext>
            </a:extLst>
          </p:cNvPr>
          <p:cNvSpPr>
            <a:spLocks noGrp="1"/>
          </p:cNvSpPr>
          <p:nvPr>
            <p:ph idx="1"/>
          </p:nvPr>
        </p:nvSpPr>
        <p:spPr>
          <a:xfrm>
            <a:off x="838200" y="1825624"/>
            <a:ext cx="10515600" cy="4855591"/>
          </a:xfrm>
        </p:spPr>
        <p:txBody>
          <a:bodyPr>
            <a:normAutofit fontScale="70000" lnSpcReduction="20000"/>
          </a:bodyPr>
          <a:lstStyle/>
          <a:p>
            <a:r>
              <a:rPr lang="en-US" dirty="0"/>
              <a:t>When students return they have 30” to sketch out their idea on how to break one of the hidden constraints they identified</a:t>
            </a:r>
          </a:p>
          <a:p>
            <a:r>
              <a:rPr lang="en-US" dirty="0"/>
              <a:t>Students will likely note that there’s a parking problem, or that Palmer Square is too expensive for students</a:t>
            </a:r>
          </a:p>
          <a:p>
            <a:r>
              <a:rPr lang="en-US" dirty="0"/>
              <a:t>In the precept critique point out similarities between students’ designs. Ask, “This seems constrained. Why did you constrain your thinking on this exercise when we specified no constraints?”</a:t>
            </a:r>
          </a:p>
          <a:p>
            <a:r>
              <a:rPr lang="en-US" dirty="0"/>
              <a:t>You may get push-back along the lines of, “Because my innovations must be practical.” You can respond, “Practical to whom? First you must explore a universe of innovations for different constituents before even starting to consider how to make it practical or else you’ll self-limit and miss many potential ideas and innovations. Think of how animals, the elderly, visitors from Bhutan, </a:t>
            </a:r>
            <a:r>
              <a:rPr lang="en-US" dirty="0" err="1"/>
              <a:t>esthetiques</a:t>
            </a:r>
            <a:r>
              <a:rPr lang="en-US" dirty="0"/>
              <a:t>, the disabled, fun-loving, libertarians, criminals, super-rich, super-poor, etc. experience Palmer Square.”</a:t>
            </a:r>
          </a:p>
          <a:p>
            <a:pPr lvl="1"/>
            <a:r>
              <a:rPr lang="en-US" dirty="0"/>
              <a:t>Help them with examples, “Palmer Square is constrained by color, smells, textures. We could cover Palmer Square in fur and make it into a magnet for cats and fleas”</a:t>
            </a:r>
          </a:p>
          <a:p>
            <a:pPr lvl="1"/>
            <a:r>
              <a:rPr lang="en-US" dirty="0"/>
              <a:t>“Palmer Square is designed to subdue [emotions]. We could make it into a very [emotional] place by …”</a:t>
            </a:r>
          </a:p>
          <a:p>
            <a:r>
              <a:rPr lang="en-US" dirty="0"/>
              <a:t>At the end say, “Next week, let’s do this over but really without any constraints.” You may want to re-read Van </a:t>
            </a:r>
            <a:r>
              <a:rPr lang="en-US" dirty="0" err="1"/>
              <a:t>Oech</a:t>
            </a:r>
            <a:endParaRPr lang="en-US" dirty="0"/>
          </a:p>
        </p:txBody>
      </p:sp>
    </p:spTree>
    <p:extLst>
      <p:ext uri="{BB962C8B-B14F-4D97-AF65-F5344CB8AC3E}">
        <p14:creationId xmlns:p14="http://schemas.microsoft.com/office/powerpoint/2010/main" val="200666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1BB85-B2F0-F946-89D9-02DF86CE9CE1}"/>
              </a:ext>
            </a:extLst>
          </p:cNvPr>
          <p:cNvSpPr>
            <a:spLocks noGrp="1"/>
          </p:cNvSpPr>
          <p:nvPr>
            <p:ph type="title"/>
          </p:nvPr>
        </p:nvSpPr>
        <p:spPr/>
        <p:txBody>
          <a:bodyPr/>
          <a:lstStyle/>
          <a:p>
            <a:r>
              <a:rPr lang="en-US" dirty="0"/>
              <a:t>Week 4a</a:t>
            </a:r>
          </a:p>
        </p:txBody>
      </p:sp>
      <p:sp>
        <p:nvSpPr>
          <p:cNvPr id="3" name="Content Placeholder 2">
            <a:extLst>
              <a:ext uri="{FF2B5EF4-FFF2-40B4-BE49-F238E27FC236}">
                <a16:creationId xmlns:a16="http://schemas.microsoft.com/office/drawing/2014/main" id="{BC1945EF-551B-D046-A943-17006CA5E5C6}"/>
              </a:ext>
            </a:extLst>
          </p:cNvPr>
          <p:cNvSpPr>
            <a:spLocks noGrp="1"/>
          </p:cNvSpPr>
          <p:nvPr>
            <p:ph idx="1"/>
          </p:nvPr>
        </p:nvSpPr>
        <p:spPr/>
        <p:txBody>
          <a:bodyPr>
            <a:normAutofit fontScale="85000" lnSpcReduction="20000"/>
          </a:bodyPr>
          <a:lstStyle/>
          <a:p>
            <a:r>
              <a:rPr lang="en-US" dirty="0"/>
              <a:t>The objective of W4 is to help everyone overcome many/most/all of their self-imposed PS1 constraints. The journals should be full of self-analysis and indicate where they think they are and how they feel. We have 3 ways to help students succeed:</a:t>
            </a:r>
          </a:p>
          <a:p>
            <a:pPr lvl="1"/>
            <a:r>
              <a:rPr lang="en-US" dirty="0"/>
              <a:t>Responses to their journal entries</a:t>
            </a:r>
          </a:p>
          <a:p>
            <a:pPr lvl="1"/>
            <a:r>
              <a:rPr lang="en-US" dirty="0"/>
              <a:t>Class warm-up (e.g., what is the worst thing you could do to visitors to PS? You have 2 minutes to sketch your idea)</a:t>
            </a:r>
          </a:p>
          <a:p>
            <a:pPr lvl="1"/>
            <a:r>
              <a:rPr lang="en-US" dirty="0"/>
              <a:t>Pre-lab discussion: Your journals indicate [x] major failures reasons for PS1. Note: the major repeating reason is that students do not feel they have permission at Princeton to propose anything that isn’t strictly inductive or deductive in construct--everything has to be practical according to a McKinsey consulting standard.</a:t>
            </a:r>
          </a:p>
          <a:p>
            <a:pPr lvl="1"/>
            <a:r>
              <a:rPr lang="en-US" dirty="0"/>
              <a:t>Pre-lab prompts: While you re-visit PS think about how different constituencies, real or imagined, experience PS. Think about what PS could be in 2100. Pick your favorite Van </a:t>
            </a:r>
            <a:r>
              <a:rPr lang="en-US" dirty="0" err="1"/>
              <a:t>Oech</a:t>
            </a:r>
            <a:r>
              <a:rPr lang="en-US" dirty="0"/>
              <a:t> exercise.</a:t>
            </a:r>
          </a:p>
          <a:p>
            <a:pPr lvl="1"/>
            <a:r>
              <a:rPr lang="en-US" dirty="0"/>
              <a:t>1:1 coaching. You can ask your TA to pay special attention to [x] and [y] while at PS. And you can give [x] and [y] special attention when they come back to the room and help them with prompts before they start sketching their ideas</a:t>
            </a:r>
          </a:p>
        </p:txBody>
      </p:sp>
    </p:spTree>
    <p:extLst>
      <p:ext uri="{BB962C8B-B14F-4D97-AF65-F5344CB8AC3E}">
        <p14:creationId xmlns:p14="http://schemas.microsoft.com/office/powerpoint/2010/main" val="3989517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67A7-6165-AB4A-B3D4-9C3D381100D2}"/>
              </a:ext>
            </a:extLst>
          </p:cNvPr>
          <p:cNvSpPr>
            <a:spLocks noGrp="1"/>
          </p:cNvSpPr>
          <p:nvPr>
            <p:ph type="title"/>
          </p:nvPr>
        </p:nvSpPr>
        <p:spPr/>
        <p:txBody>
          <a:bodyPr/>
          <a:lstStyle/>
          <a:p>
            <a:r>
              <a:rPr lang="en-US" dirty="0"/>
              <a:t>Week 4b</a:t>
            </a:r>
          </a:p>
        </p:txBody>
      </p:sp>
      <p:sp>
        <p:nvSpPr>
          <p:cNvPr id="3" name="Content Placeholder 2">
            <a:extLst>
              <a:ext uri="{FF2B5EF4-FFF2-40B4-BE49-F238E27FC236}">
                <a16:creationId xmlns:a16="http://schemas.microsoft.com/office/drawing/2014/main" id="{88656063-FDA4-4443-B452-BB0D9C6F8094}"/>
              </a:ext>
            </a:extLst>
          </p:cNvPr>
          <p:cNvSpPr>
            <a:spLocks noGrp="1"/>
          </p:cNvSpPr>
          <p:nvPr>
            <p:ph idx="1"/>
          </p:nvPr>
        </p:nvSpPr>
        <p:spPr/>
        <p:txBody>
          <a:bodyPr/>
          <a:lstStyle/>
          <a:p>
            <a:r>
              <a:rPr lang="en-US" dirty="0"/>
              <a:t>It is important that everyone succeeds in becoming aware of their self-imposed constraints and demonstrates an ability to overcome most or all of them.</a:t>
            </a:r>
          </a:p>
          <a:p>
            <a:pPr lvl="1"/>
            <a:r>
              <a:rPr lang="en-US" dirty="0"/>
              <a:t>We want to see PS 2 designs of at least this caliber:</a:t>
            </a:r>
          </a:p>
          <a:p>
            <a:pPr lvl="2"/>
            <a:r>
              <a:rPr lang="en-US" dirty="0"/>
              <a:t>Palmer Square expects children will be well behaved, so one student proposed a cable car that took children over the university to wide open playing fields where gingerbread houses could be constructed and dogs trained to look after the kids</a:t>
            </a:r>
            <a:r>
              <a:rPr lang="en-US" dirty="0">
                <a:effectLst/>
              </a:rPr>
              <a:t> </a:t>
            </a:r>
          </a:p>
          <a:p>
            <a:pPr lvl="2"/>
            <a:r>
              <a:rPr lang="en-US" dirty="0"/>
              <a:t>Turn the one-way street that circumnavigates Palmer Square into a race track for races of all types</a:t>
            </a:r>
          </a:p>
          <a:p>
            <a:pPr lvl="2"/>
            <a:r>
              <a:rPr lang="en-US" dirty="0"/>
              <a:t>PS becomes a place where grandmothers could cook your favorite dishes</a:t>
            </a:r>
          </a:p>
          <a:p>
            <a:pPr lvl="1"/>
            <a:r>
              <a:rPr lang="en-US" dirty="0">
                <a:effectLst/>
              </a:rPr>
              <a:t>Please counsel 1:1 any students that don’t reach this level but we do not see many that don’t </a:t>
            </a:r>
            <a:endParaRPr lang="en-US" dirty="0"/>
          </a:p>
        </p:txBody>
      </p:sp>
    </p:spTree>
    <p:extLst>
      <p:ext uri="{BB962C8B-B14F-4D97-AF65-F5344CB8AC3E}">
        <p14:creationId xmlns:p14="http://schemas.microsoft.com/office/powerpoint/2010/main" val="142752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ACB2-08C8-F644-BB25-77E0B19B9213}"/>
              </a:ext>
            </a:extLst>
          </p:cNvPr>
          <p:cNvSpPr>
            <a:spLocks noGrp="1"/>
          </p:cNvSpPr>
          <p:nvPr>
            <p:ph type="title"/>
          </p:nvPr>
        </p:nvSpPr>
        <p:spPr/>
        <p:txBody>
          <a:bodyPr/>
          <a:lstStyle/>
          <a:p>
            <a:r>
              <a:rPr lang="en-US" dirty="0"/>
              <a:t>Week 5a</a:t>
            </a:r>
          </a:p>
        </p:txBody>
      </p:sp>
      <p:sp>
        <p:nvSpPr>
          <p:cNvPr id="3" name="Content Placeholder 2">
            <a:extLst>
              <a:ext uri="{FF2B5EF4-FFF2-40B4-BE49-F238E27FC236}">
                <a16:creationId xmlns:a16="http://schemas.microsoft.com/office/drawing/2014/main" id="{02F718EE-4C0B-7449-B951-06E2CC1B9784}"/>
              </a:ext>
            </a:extLst>
          </p:cNvPr>
          <p:cNvSpPr>
            <a:spLocks noGrp="1"/>
          </p:cNvSpPr>
          <p:nvPr>
            <p:ph idx="1"/>
          </p:nvPr>
        </p:nvSpPr>
        <p:spPr/>
        <p:txBody>
          <a:bodyPr>
            <a:normAutofit lnSpcReduction="10000"/>
          </a:bodyPr>
          <a:lstStyle/>
          <a:p>
            <a:r>
              <a:rPr lang="en-US" dirty="0"/>
              <a:t>This week has two objectives: </a:t>
            </a:r>
          </a:p>
          <a:p>
            <a:pPr lvl="1"/>
            <a:r>
              <a:rPr lang="en-US" dirty="0"/>
              <a:t>First, intellectually realize how innovation is outwardly focused. It is not about you but about some group acceptance of a product, service or idea, and innovation doesn’t have to be novel it just has to be accepted as a best practice (the crux of the </a:t>
            </a:r>
            <a:r>
              <a:rPr lang="en-US" dirty="0" err="1"/>
              <a:t>Flatow</a:t>
            </a:r>
            <a:r>
              <a:rPr lang="en-US" dirty="0"/>
              <a:t> reading). Innovation is about getting rid of constraints.</a:t>
            </a:r>
          </a:p>
          <a:p>
            <a:pPr lvl="1"/>
            <a:r>
              <a:rPr lang="en-US" dirty="0"/>
              <a:t>Second, you have a role in every team to help everyone else on the team be creative. You do that by prompting your teammates with mind opening prompts (“how might we?”) and by not being judgmental until after ideas have been collected (“what can we take away from …?”). The de Bono Six Hats helps organize these prompts.</a:t>
            </a:r>
          </a:p>
          <a:p>
            <a:r>
              <a:rPr lang="en-US" dirty="0"/>
              <a:t>The  journals will help you understand what the students have grasped intellectually about the nature of these two skills</a:t>
            </a:r>
          </a:p>
        </p:txBody>
      </p:sp>
    </p:spTree>
    <p:extLst>
      <p:ext uri="{BB962C8B-B14F-4D97-AF65-F5344CB8AC3E}">
        <p14:creationId xmlns:p14="http://schemas.microsoft.com/office/powerpoint/2010/main" val="34675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16A2-1B1B-E047-9831-97338A30DB71}"/>
              </a:ext>
            </a:extLst>
          </p:cNvPr>
          <p:cNvSpPr>
            <a:spLocks noGrp="1"/>
          </p:cNvSpPr>
          <p:nvPr>
            <p:ph type="title"/>
          </p:nvPr>
        </p:nvSpPr>
        <p:spPr/>
        <p:txBody>
          <a:bodyPr/>
          <a:lstStyle/>
          <a:p>
            <a:r>
              <a:rPr lang="en-US" dirty="0"/>
              <a:t>Week 5b</a:t>
            </a:r>
          </a:p>
        </p:txBody>
      </p:sp>
      <p:sp>
        <p:nvSpPr>
          <p:cNvPr id="3" name="Content Placeholder 2">
            <a:extLst>
              <a:ext uri="{FF2B5EF4-FFF2-40B4-BE49-F238E27FC236}">
                <a16:creationId xmlns:a16="http://schemas.microsoft.com/office/drawing/2014/main" id="{EC13C1D6-A3F9-3545-9215-9CAA91E26046}"/>
              </a:ext>
            </a:extLst>
          </p:cNvPr>
          <p:cNvSpPr>
            <a:spLocks noGrp="1"/>
          </p:cNvSpPr>
          <p:nvPr>
            <p:ph idx="1"/>
          </p:nvPr>
        </p:nvSpPr>
        <p:spPr/>
        <p:txBody>
          <a:bodyPr>
            <a:normAutofit fontScale="92500"/>
          </a:bodyPr>
          <a:lstStyle/>
          <a:p>
            <a:r>
              <a:rPr lang="en-US" dirty="0"/>
              <a:t>I recommend doing many 3 or 4 person team “Speed Six Hat exercises” as warm-ups for the next several weeks</a:t>
            </a:r>
          </a:p>
          <a:p>
            <a:pPr lvl="1"/>
            <a:r>
              <a:rPr lang="en-US" dirty="0"/>
              <a:t>It’s fun</a:t>
            </a:r>
          </a:p>
          <a:p>
            <a:pPr lvl="1"/>
            <a:r>
              <a:rPr lang="en-US" dirty="0"/>
              <a:t>It’s team oriented. By observing the warm-ups you can see potential team dynamic issues that will help you assign people to teams for the wicked problem design challenge</a:t>
            </a:r>
          </a:p>
          <a:p>
            <a:pPr lvl="1"/>
            <a:r>
              <a:rPr lang="en-US" dirty="0"/>
              <a:t>It ingrains a logic and process in how you analyze problems and potential solutions</a:t>
            </a:r>
          </a:p>
          <a:p>
            <a:r>
              <a:rPr lang="en-US" dirty="0"/>
              <a:t>Assign 3 to 4 people to a white boards/MURALs where you have the six hats colored top to bottom on the side of each white board. Give them 2 – 2.5 minutes to document their responses to each of the six hats for ideas like an inflatable skyscraper or a motorized baby carriage</a:t>
            </a:r>
          </a:p>
        </p:txBody>
      </p:sp>
    </p:spTree>
    <p:extLst>
      <p:ext uri="{BB962C8B-B14F-4D97-AF65-F5344CB8AC3E}">
        <p14:creationId xmlns:p14="http://schemas.microsoft.com/office/powerpoint/2010/main" val="9686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6607-686C-FB4D-925C-7C1DFDF8C3E5}"/>
              </a:ext>
            </a:extLst>
          </p:cNvPr>
          <p:cNvSpPr>
            <a:spLocks noGrp="1"/>
          </p:cNvSpPr>
          <p:nvPr>
            <p:ph type="title"/>
          </p:nvPr>
        </p:nvSpPr>
        <p:spPr/>
        <p:txBody>
          <a:bodyPr/>
          <a:lstStyle/>
          <a:p>
            <a:r>
              <a:rPr lang="en-US" dirty="0"/>
              <a:t>The Goals</a:t>
            </a:r>
          </a:p>
        </p:txBody>
      </p:sp>
      <p:sp>
        <p:nvSpPr>
          <p:cNvPr id="3" name="Content Placeholder 2">
            <a:extLst>
              <a:ext uri="{FF2B5EF4-FFF2-40B4-BE49-F238E27FC236}">
                <a16:creationId xmlns:a16="http://schemas.microsoft.com/office/drawing/2014/main" id="{EE4D1DC2-A702-CE45-82F1-9D67265E669E}"/>
              </a:ext>
            </a:extLst>
          </p:cNvPr>
          <p:cNvSpPr>
            <a:spLocks noGrp="1"/>
          </p:cNvSpPr>
          <p:nvPr>
            <p:ph idx="1"/>
          </p:nvPr>
        </p:nvSpPr>
        <p:spPr/>
        <p:txBody>
          <a:bodyPr/>
          <a:lstStyle/>
          <a:p>
            <a:pPr lvl="0"/>
            <a:r>
              <a:rPr lang="en-US" dirty="0"/>
              <a:t>(Re)connect each student with their own personal modes of creativity</a:t>
            </a:r>
            <a:endParaRPr lang="en-US" dirty="0">
              <a:effectLst/>
            </a:endParaRPr>
          </a:p>
          <a:p>
            <a:pPr lvl="0"/>
            <a:r>
              <a:rPr lang="en-US" dirty="0"/>
              <a:t>Instill an ability to identify the creativity in others in order to work innovatively in groups</a:t>
            </a:r>
            <a:endParaRPr lang="en-US" dirty="0">
              <a:effectLst/>
            </a:endParaRPr>
          </a:p>
          <a:p>
            <a:pPr lvl="0"/>
            <a:r>
              <a:rPr lang="en-US" dirty="0"/>
              <a:t>Demonstrate the ability to identify opportunities to create value, social or monetary</a:t>
            </a:r>
            <a:endParaRPr lang="en-US" dirty="0">
              <a:effectLst/>
            </a:endParaRPr>
          </a:p>
          <a:p>
            <a:pPr lvl="0"/>
            <a:r>
              <a:rPr lang="en-US" dirty="0"/>
              <a:t>Design and propose mitigations to truly wicked campus problems such that the university adopts the design</a:t>
            </a:r>
          </a:p>
          <a:p>
            <a:pPr lvl="0"/>
            <a:r>
              <a:rPr lang="en-US" dirty="0">
                <a:effectLst/>
              </a:rPr>
              <a:t>Give students confidence to be creative and innovative going forward</a:t>
            </a:r>
          </a:p>
        </p:txBody>
      </p:sp>
    </p:spTree>
    <p:extLst>
      <p:ext uri="{BB962C8B-B14F-4D97-AF65-F5344CB8AC3E}">
        <p14:creationId xmlns:p14="http://schemas.microsoft.com/office/powerpoint/2010/main" val="97432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A8CE-DD3A-BD49-84E3-5D450C4C17C8}"/>
              </a:ext>
            </a:extLst>
          </p:cNvPr>
          <p:cNvSpPr>
            <a:spLocks noGrp="1"/>
          </p:cNvSpPr>
          <p:nvPr>
            <p:ph type="title"/>
          </p:nvPr>
        </p:nvSpPr>
        <p:spPr/>
        <p:txBody>
          <a:bodyPr/>
          <a:lstStyle/>
          <a:p>
            <a:r>
              <a:rPr lang="en-US" dirty="0"/>
              <a:t>Week 5c</a:t>
            </a:r>
          </a:p>
        </p:txBody>
      </p:sp>
      <p:sp>
        <p:nvSpPr>
          <p:cNvPr id="3" name="Content Placeholder 2">
            <a:extLst>
              <a:ext uri="{FF2B5EF4-FFF2-40B4-BE49-F238E27FC236}">
                <a16:creationId xmlns:a16="http://schemas.microsoft.com/office/drawing/2014/main" id="{DE4A460D-6EAB-B041-B7CA-FEED4661A44D}"/>
              </a:ext>
            </a:extLst>
          </p:cNvPr>
          <p:cNvSpPr>
            <a:spLocks noGrp="1"/>
          </p:cNvSpPr>
          <p:nvPr>
            <p:ph idx="1"/>
          </p:nvPr>
        </p:nvSpPr>
        <p:spPr/>
        <p:txBody>
          <a:bodyPr/>
          <a:lstStyle/>
          <a:p>
            <a:r>
              <a:rPr lang="en-US" dirty="0"/>
              <a:t>After the warm up there is a discussion of the reading where the objective is to get students intellectually aligned with the objectives of the week per slide 5a.</a:t>
            </a:r>
          </a:p>
          <a:p>
            <a:pPr lvl="1"/>
            <a:r>
              <a:rPr lang="en-US" dirty="0"/>
              <a:t>Students are generally amazed to discover that Edison did not invent the light bulb but is so widely credited for doing that</a:t>
            </a:r>
          </a:p>
          <a:p>
            <a:pPr lvl="1"/>
            <a:r>
              <a:rPr lang="en-US" dirty="0"/>
              <a:t>Help students understand their responsibility to help their teammates be as creative as possible</a:t>
            </a:r>
          </a:p>
          <a:p>
            <a:pPr lvl="1"/>
            <a:r>
              <a:rPr lang="en-US" dirty="0"/>
              <a:t>Help them realize the context of the Six Hats and point them to some of your favorite methods</a:t>
            </a:r>
          </a:p>
        </p:txBody>
      </p:sp>
    </p:spTree>
    <p:extLst>
      <p:ext uri="{BB962C8B-B14F-4D97-AF65-F5344CB8AC3E}">
        <p14:creationId xmlns:p14="http://schemas.microsoft.com/office/powerpoint/2010/main" val="948818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D4B8-3660-C346-9D64-AA47FB965D3D}"/>
              </a:ext>
            </a:extLst>
          </p:cNvPr>
          <p:cNvSpPr>
            <a:spLocks noGrp="1"/>
          </p:cNvSpPr>
          <p:nvPr>
            <p:ph type="title"/>
          </p:nvPr>
        </p:nvSpPr>
        <p:spPr/>
        <p:txBody>
          <a:bodyPr/>
          <a:lstStyle/>
          <a:p>
            <a:r>
              <a:rPr lang="en-US" dirty="0"/>
              <a:t>Week 5d</a:t>
            </a:r>
          </a:p>
        </p:txBody>
      </p:sp>
      <p:sp>
        <p:nvSpPr>
          <p:cNvPr id="3" name="Content Placeholder 2">
            <a:extLst>
              <a:ext uri="{FF2B5EF4-FFF2-40B4-BE49-F238E27FC236}">
                <a16:creationId xmlns:a16="http://schemas.microsoft.com/office/drawing/2014/main" id="{570FBC8F-1C31-8B44-996F-FB8FCDDAF0F7}"/>
              </a:ext>
            </a:extLst>
          </p:cNvPr>
          <p:cNvSpPr>
            <a:spLocks noGrp="1"/>
          </p:cNvSpPr>
          <p:nvPr>
            <p:ph idx="1"/>
          </p:nvPr>
        </p:nvSpPr>
        <p:spPr/>
        <p:txBody>
          <a:bodyPr>
            <a:normAutofit lnSpcReduction="10000"/>
          </a:bodyPr>
          <a:lstStyle/>
          <a:p>
            <a:r>
              <a:rPr lang="en-US" dirty="0"/>
              <a:t>The studio is about students working for the first time in teams. Keep them in their warm-up teams for this studio but you can mix them up for the precept warm-up.</a:t>
            </a:r>
          </a:p>
          <a:p>
            <a:r>
              <a:rPr lang="en-US" dirty="0"/>
              <a:t>The assignment is to collect free items and throw-away debris and use it to fashion something of value.</a:t>
            </a:r>
          </a:p>
          <a:p>
            <a:pPr lvl="1"/>
            <a:r>
              <a:rPr lang="en-US" dirty="0"/>
              <a:t>Ask the students to spend 10 minutes organizing what they will do (remind them about the studies described in Sawyer about the superior quality of art work where the artist considered what they would do before starting)</a:t>
            </a:r>
          </a:p>
          <a:p>
            <a:pPr lvl="1"/>
            <a:r>
              <a:rPr lang="en-US" dirty="0"/>
              <a:t>Give them 60 minutes to find and assemble their object of value</a:t>
            </a:r>
          </a:p>
          <a:p>
            <a:r>
              <a:rPr lang="en-US" dirty="0"/>
              <a:t>Critique should include them commenting on their team dynamics and you adding in your observations.</a:t>
            </a:r>
          </a:p>
        </p:txBody>
      </p:sp>
    </p:spTree>
    <p:extLst>
      <p:ext uri="{BB962C8B-B14F-4D97-AF65-F5344CB8AC3E}">
        <p14:creationId xmlns:p14="http://schemas.microsoft.com/office/powerpoint/2010/main" val="1959009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FD25-3744-9E44-910C-4CF8D23F4C13}"/>
              </a:ext>
            </a:extLst>
          </p:cNvPr>
          <p:cNvSpPr>
            <a:spLocks noGrp="1"/>
          </p:cNvSpPr>
          <p:nvPr>
            <p:ph type="title"/>
          </p:nvPr>
        </p:nvSpPr>
        <p:spPr/>
        <p:txBody>
          <a:bodyPr/>
          <a:lstStyle/>
          <a:p>
            <a:r>
              <a:rPr lang="en-US" dirty="0"/>
              <a:t>Week 6</a:t>
            </a:r>
          </a:p>
        </p:txBody>
      </p:sp>
      <p:sp>
        <p:nvSpPr>
          <p:cNvPr id="3" name="Content Placeholder 2">
            <a:extLst>
              <a:ext uri="{FF2B5EF4-FFF2-40B4-BE49-F238E27FC236}">
                <a16:creationId xmlns:a16="http://schemas.microsoft.com/office/drawing/2014/main" id="{4528E103-D8C9-6E47-8AE7-37D88CF8FF07}"/>
              </a:ext>
            </a:extLst>
          </p:cNvPr>
          <p:cNvSpPr>
            <a:spLocks noGrp="1"/>
          </p:cNvSpPr>
          <p:nvPr>
            <p:ph idx="1"/>
          </p:nvPr>
        </p:nvSpPr>
        <p:spPr/>
        <p:txBody>
          <a:bodyPr>
            <a:normAutofit fontScale="92500" lnSpcReduction="10000"/>
          </a:bodyPr>
          <a:lstStyle/>
          <a:p>
            <a:r>
              <a:rPr lang="en-US" dirty="0"/>
              <a:t>The six objectives of the class are:</a:t>
            </a:r>
          </a:p>
          <a:p>
            <a:pPr lvl="1"/>
            <a:r>
              <a:rPr lang="en-US" dirty="0"/>
              <a:t>Put DT in context of why and how it is so effective at mitigating wicked problems (first hour of discussion)</a:t>
            </a:r>
          </a:p>
          <a:p>
            <a:pPr lvl="1"/>
            <a:r>
              <a:rPr lang="en-US" dirty="0"/>
              <a:t>Introduce the wicked problem</a:t>
            </a:r>
          </a:p>
          <a:p>
            <a:pPr lvl="1"/>
            <a:r>
              <a:rPr lang="en-US" dirty="0"/>
              <a:t>Have the students ask their questions of the panel of experts that they will have prepared as the journal prompts for the week. This is the second hour</a:t>
            </a:r>
          </a:p>
          <a:p>
            <a:pPr lvl="1"/>
            <a:r>
              <a:rPr lang="en-US" dirty="0"/>
              <a:t>Help the students understand how to observe and question strangers. Last 20 minutes of the afternoon and first 10 minutes (n/</a:t>
            </a:r>
            <a:r>
              <a:rPr lang="en-US" dirty="0" err="1"/>
              <a:t>i</a:t>
            </a:r>
            <a:r>
              <a:rPr lang="en-US" dirty="0"/>
              <a:t> warm-up) of precept</a:t>
            </a:r>
          </a:p>
          <a:p>
            <a:pPr lvl="1"/>
            <a:r>
              <a:rPr lang="en-US" dirty="0"/>
              <a:t>Assign teams (after precept warm-up, ideally in the teams as they’ll be)</a:t>
            </a:r>
          </a:p>
          <a:p>
            <a:pPr lvl="1"/>
            <a:r>
              <a:rPr lang="en-US" dirty="0"/>
              <a:t>Help teams prepare their questions and observations of at least 10 strangers by next class. Do this as a class discussion where students try out their questions on you indicate how to make them even more effective. This can be for 25 minutes.</a:t>
            </a:r>
          </a:p>
          <a:p>
            <a:pPr lvl="1"/>
            <a:r>
              <a:rPr lang="en-US" dirty="0"/>
              <a:t>For the last 20 minutes let the teams work out their plans for how they’ll find and interview &gt; 6 students and write up &gt; 2 observations by next class.</a:t>
            </a:r>
          </a:p>
        </p:txBody>
      </p:sp>
    </p:spTree>
    <p:extLst>
      <p:ext uri="{BB962C8B-B14F-4D97-AF65-F5344CB8AC3E}">
        <p14:creationId xmlns:p14="http://schemas.microsoft.com/office/powerpoint/2010/main" val="625885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62F4-6DF3-BB4B-AF57-9421947EFB9A}"/>
              </a:ext>
            </a:extLst>
          </p:cNvPr>
          <p:cNvSpPr>
            <a:spLocks noGrp="1"/>
          </p:cNvSpPr>
          <p:nvPr>
            <p:ph type="title"/>
          </p:nvPr>
        </p:nvSpPr>
        <p:spPr/>
        <p:txBody>
          <a:bodyPr/>
          <a:lstStyle/>
          <a:p>
            <a:r>
              <a:rPr lang="en-US" dirty="0"/>
              <a:t>Logistics for the second half, weeks 7 - 12</a:t>
            </a:r>
          </a:p>
        </p:txBody>
      </p:sp>
      <p:sp>
        <p:nvSpPr>
          <p:cNvPr id="3" name="Content Placeholder 2">
            <a:extLst>
              <a:ext uri="{FF2B5EF4-FFF2-40B4-BE49-F238E27FC236}">
                <a16:creationId xmlns:a16="http://schemas.microsoft.com/office/drawing/2014/main" id="{AB6C8791-2BD4-8B40-9F17-3588282DA684}"/>
              </a:ext>
            </a:extLst>
          </p:cNvPr>
          <p:cNvSpPr>
            <a:spLocks noGrp="1"/>
          </p:cNvSpPr>
          <p:nvPr>
            <p:ph idx="1"/>
          </p:nvPr>
        </p:nvSpPr>
        <p:spPr/>
        <p:txBody>
          <a:bodyPr/>
          <a:lstStyle/>
          <a:p>
            <a:r>
              <a:rPr lang="en-US" dirty="0"/>
              <a:t>You’ll be hand-holding the teams through 5 DT steps</a:t>
            </a:r>
          </a:p>
          <a:p>
            <a:pPr lvl="1"/>
            <a:r>
              <a:rPr lang="en-US" dirty="0"/>
              <a:t>Empathy (</a:t>
            </a:r>
            <a:r>
              <a:rPr lang="en-US" dirty="0" err="1"/>
              <a:t>wk</a:t>
            </a:r>
            <a:r>
              <a:rPr lang="en-US" dirty="0"/>
              <a:t> 6&amp;7), Framing (</a:t>
            </a:r>
            <a:r>
              <a:rPr lang="en-US" dirty="0" err="1"/>
              <a:t>wk</a:t>
            </a:r>
            <a:r>
              <a:rPr lang="en-US" dirty="0"/>
              <a:t> 8), Ideation (</a:t>
            </a:r>
            <a:r>
              <a:rPr lang="en-US" dirty="0" err="1"/>
              <a:t>wk</a:t>
            </a:r>
            <a:r>
              <a:rPr lang="en-US" dirty="0"/>
              <a:t> 9), Prototype and Test (</a:t>
            </a:r>
            <a:r>
              <a:rPr lang="en-US" dirty="0" err="1"/>
              <a:t>wk</a:t>
            </a:r>
            <a:r>
              <a:rPr lang="en-US" dirty="0"/>
              <a:t> 10&amp;11), Tell the Story of Your Design (</a:t>
            </a:r>
            <a:r>
              <a:rPr lang="en-US" dirty="0" err="1"/>
              <a:t>wk</a:t>
            </a:r>
            <a:r>
              <a:rPr lang="en-US" dirty="0"/>
              <a:t> 12)</a:t>
            </a:r>
          </a:p>
          <a:p>
            <a:r>
              <a:rPr lang="en-US" dirty="0"/>
              <a:t>For each class you’ll have 4 objectives</a:t>
            </a:r>
          </a:p>
          <a:p>
            <a:pPr lvl="1"/>
            <a:r>
              <a:rPr lang="en-US" dirty="0"/>
              <a:t>Intervene/help each team as you feel necessary based upon individual PCJ entries (can be done during office hours)</a:t>
            </a:r>
          </a:p>
          <a:p>
            <a:pPr lvl="1"/>
            <a:r>
              <a:rPr lang="en-US" dirty="0"/>
              <a:t>Have each team report on their progress and receive inputs from other teams and from you</a:t>
            </a:r>
          </a:p>
          <a:p>
            <a:pPr lvl="1"/>
            <a:r>
              <a:rPr lang="en-US" dirty="0"/>
              <a:t>Teams work and establish their plans for what they’ll do by next class as you observe their progress and dynamics and make suggestions</a:t>
            </a:r>
          </a:p>
          <a:p>
            <a:pPr lvl="1"/>
            <a:r>
              <a:rPr lang="en-US" dirty="0"/>
              <a:t>They present their plans to the class for their inputs and suggestions</a:t>
            </a:r>
          </a:p>
          <a:p>
            <a:pPr lvl="1"/>
            <a:endParaRPr lang="en-US" dirty="0"/>
          </a:p>
        </p:txBody>
      </p:sp>
    </p:spTree>
    <p:extLst>
      <p:ext uri="{BB962C8B-B14F-4D97-AF65-F5344CB8AC3E}">
        <p14:creationId xmlns:p14="http://schemas.microsoft.com/office/powerpoint/2010/main" val="233525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25250-4396-AF46-9012-846238FE3191}"/>
              </a:ext>
            </a:extLst>
          </p:cNvPr>
          <p:cNvSpPr>
            <a:spLocks noGrp="1"/>
          </p:cNvSpPr>
          <p:nvPr>
            <p:ph type="title"/>
          </p:nvPr>
        </p:nvSpPr>
        <p:spPr/>
        <p:txBody>
          <a:bodyPr/>
          <a:lstStyle/>
          <a:p>
            <a:r>
              <a:rPr lang="en-US" dirty="0"/>
              <a:t>Week 7, empathy 2</a:t>
            </a:r>
          </a:p>
        </p:txBody>
      </p:sp>
      <p:sp>
        <p:nvSpPr>
          <p:cNvPr id="3" name="Content Placeholder 2">
            <a:extLst>
              <a:ext uri="{FF2B5EF4-FFF2-40B4-BE49-F238E27FC236}">
                <a16:creationId xmlns:a16="http://schemas.microsoft.com/office/drawing/2014/main" id="{7E6CD105-0B2A-C444-8DF6-3CDB17D6D4B0}"/>
              </a:ext>
            </a:extLst>
          </p:cNvPr>
          <p:cNvSpPr>
            <a:spLocks noGrp="1"/>
          </p:cNvSpPr>
          <p:nvPr>
            <p:ph idx="1"/>
          </p:nvPr>
        </p:nvSpPr>
        <p:spPr/>
        <p:txBody>
          <a:bodyPr/>
          <a:lstStyle/>
          <a:p>
            <a:r>
              <a:rPr lang="en-US" dirty="0"/>
              <a:t>Intervene/help any team you feel needs it based upon individual PCJ entries (can be done during office hours)</a:t>
            </a:r>
          </a:p>
          <a:p>
            <a:r>
              <a:rPr lang="en-US" dirty="0"/>
              <a:t>Have each team report on their progress and receive inputs from other teams and from you (60 mins)</a:t>
            </a:r>
          </a:p>
          <a:p>
            <a:r>
              <a:rPr lang="en-US" dirty="0"/>
              <a:t>Teams work and establish their plan for the next 14 interviews and 2 observations they’ll do by next class as you observe their dynamics and make suggestions (80 mins)</a:t>
            </a:r>
          </a:p>
          <a:p>
            <a:r>
              <a:rPr lang="en-US" dirty="0"/>
              <a:t>They present their plans to the class for their inputs and suggestions (precept 50 mins)</a:t>
            </a:r>
          </a:p>
          <a:p>
            <a:endParaRPr lang="en-US" dirty="0"/>
          </a:p>
        </p:txBody>
      </p:sp>
    </p:spTree>
    <p:extLst>
      <p:ext uri="{BB962C8B-B14F-4D97-AF65-F5344CB8AC3E}">
        <p14:creationId xmlns:p14="http://schemas.microsoft.com/office/powerpoint/2010/main" val="362302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25250-4396-AF46-9012-846238FE3191}"/>
              </a:ext>
            </a:extLst>
          </p:cNvPr>
          <p:cNvSpPr>
            <a:spLocks noGrp="1"/>
          </p:cNvSpPr>
          <p:nvPr>
            <p:ph type="title"/>
          </p:nvPr>
        </p:nvSpPr>
        <p:spPr/>
        <p:txBody>
          <a:bodyPr/>
          <a:lstStyle/>
          <a:p>
            <a:r>
              <a:rPr lang="en-US" dirty="0"/>
              <a:t>Week 8, framing and re-framing</a:t>
            </a:r>
          </a:p>
        </p:txBody>
      </p:sp>
      <p:sp>
        <p:nvSpPr>
          <p:cNvPr id="3" name="Content Placeholder 2">
            <a:extLst>
              <a:ext uri="{FF2B5EF4-FFF2-40B4-BE49-F238E27FC236}">
                <a16:creationId xmlns:a16="http://schemas.microsoft.com/office/drawing/2014/main" id="{7E6CD105-0B2A-C444-8DF6-3CDB17D6D4B0}"/>
              </a:ext>
            </a:extLst>
          </p:cNvPr>
          <p:cNvSpPr>
            <a:spLocks noGrp="1"/>
          </p:cNvSpPr>
          <p:nvPr>
            <p:ph idx="1"/>
          </p:nvPr>
        </p:nvSpPr>
        <p:spPr/>
        <p:txBody>
          <a:bodyPr>
            <a:normAutofit fontScale="92500" lnSpcReduction="10000"/>
          </a:bodyPr>
          <a:lstStyle/>
          <a:p>
            <a:r>
              <a:rPr lang="en-US" dirty="0"/>
              <a:t>Intervene/help any team you feel needs it based upon individual PCJ entries (can be done during office hours)</a:t>
            </a:r>
          </a:p>
          <a:p>
            <a:r>
              <a:rPr lang="en-US" dirty="0"/>
              <a:t>Have each team report on their progress and receive inputs from other teams and from you (30 mins)</a:t>
            </a:r>
          </a:p>
          <a:p>
            <a:r>
              <a:rPr lang="en-US" dirty="0"/>
              <a:t>Teams work and create empathy maps (45 minutes) and personas (30 mins) as you observe their dynamics and help them achieve high quality deliverables</a:t>
            </a:r>
          </a:p>
          <a:p>
            <a:r>
              <a:rPr lang="en-US" dirty="0"/>
              <a:t>They present their empathy maps and personas to the class for their inputs and suggestions (last 50 mins in the afternoon)</a:t>
            </a:r>
          </a:p>
          <a:p>
            <a:r>
              <a:rPr lang="en-US" dirty="0"/>
              <a:t>They list their major hypotheses so far and plan how they’ll prepare for ideation (the precept)</a:t>
            </a:r>
          </a:p>
          <a:p>
            <a:endParaRPr lang="en-US" dirty="0"/>
          </a:p>
        </p:txBody>
      </p:sp>
    </p:spTree>
    <p:extLst>
      <p:ext uri="{BB962C8B-B14F-4D97-AF65-F5344CB8AC3E}">
        <p14:creationId xmlns:p14="http://schemas.microsoft.com/office/powerpoint/2010/main" val="31489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D2745-8123-F443-938C-919F10E4C328}"/>
              </a:ext>
            </a:extLst>
          </p:cNvPr>
          <p:cNvSpPr>
            <a:spLocks noGrp="1"/>
          </p:cNvSpPr>
          <p:nvPr>
            <p:ph type="title"/>
          </p:nvPr>
        </p:nvSpPr>
        <p:spPr/>
        <p:txBody>
          <a:bodyPr/>
          <a:lstStyle/>
          <a:p>
            <a:r>
              <a:rPr lang="en-US" dirty="0"/>
              <a:t>Week 9, Ideation</a:t>
            </a:r>
          </a:p>
        </p:txBody>
      </p:sp>
      <p:sp>
        <p:nvSpPr>
          <p:cNvPr id="3" name="Content Placeholder 2">
            <a:extLst>
              <a:ext uri="{FF2B5EF4-FFF2-40B4-BE49-F238E27FC236}">
                <a16:creationId xmlns:a16="http://schemas.microsoft.com/office/drawing/2014/main" id="{0E632C18-8D08-CD4A-97C8-9332E6AEE1B5}"/>
              </a:ext>
            </a:extLst>
          </p:cNvPr>
          <p:cNvSpPr>
            <a:spLocks noGrp="1"/>
          </p:cNvSpPr>
          <p:nvPr>
            <p:ph idx="1"/>
          </p:nvPr>
        </p:nvSpPr>
        <p:spPr/>
        <p:txBody>
          <a:bodyPr>
            <a:normAutofit fontScale="85000" lnSpcReduction="20000"/>
          </a:bodyPr>
          <a:lstStyle/>
          <a:p>
            <a:r>
              <a:rPr lang="en-US" dirty="0"/>
              <a:t>Start with a really fun quick warm-up (e.g., act out why the chicken crossed the road)</a:t>
            </a:r>
          </a:p>
          <a:p>
            <a:r>
              <a:rPr lang="en-US" dirty="0"/>
              <a:t>Have each team present to the class their HMW prompts for their brainstorming</a:t>
            </a:r>
          </a:p>
          <a:p>
            <a:r>
              <a:rPr lang="en-US" dirty="0"/>
              <a:t>Review rules of brainstorming (numbering as they go is essential)</a:t>
            </a:r>
          </a:p>
          <a:p>
            <a:r>
              <a:rPr lang="en-US" dirty="0"/>
              <a:t>Each team sets up their space and does one more warm-up</a:t>
            </a:r>
          </a:p>
          <a:p>
            <a:r>
              <a:rPr lang="en-US" dirty="0"/>
              <a:t>60 minutes of timed brainstorming (record is 391 ideas in 1 </a:t>
            </a:r>
            <a:r>
              <a:rPr lang="en-US" dirty="0" err="1"/>
              <a:t>hr</a:t>
            </a:r>
            <a:r>
              <a:rPr lang="en-US" dirty="0"/>
              <a:t>)</a:t>
            </a:r>
          </a:p>
          <a:p>
            <a:r>
              <a:rPr lang="en-US" dirty="0"/>
              <a:t>30 minutes to discuss and choose the most promising 3 ideas</a:t>
            </a:r>
          </a:p>
          <a:p>
            <a:r>
              <a:rPr lang="en-US" dirty="0"/>
              <a:t>Last 30 afternoon minutes is to rough out plans for how to quickly prototype test 1 of the ideas</a:t>
            </a:r>
          </a:p>
          <a:p>
            <a:r>
              <a:rPr lang="en-US" dirty="0" err="1"/>
              <a:t>Preecept</a:t>
            </a:r>
            <a:r>
              <a:rPr lang="en-US" dirty="0"/>
              <a:t> is about 20 mins of refining how to prototype and test 1 idea (or detail a second prototype) and then 40 minutes of the teams presenting their plans to one another and collecting suggestions</a:t>
            </a:r>
          </a:p>
          <a:p>
            <a:endParaRPr lang="en-US" dirty="0"/>
          </a:p>
        </p:txBody>
      </p:sp>
    </p:spTree>
    <p:extLst>
      <p:ext uri="{BB962C8B-B14F-4D97-AF65-F5344CB8AC3E}">
        <p14:creationId xmlns:p14="http://schemas.microsoft.com/office/powerpoint/2010/main" val="341703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30533-0116-C74F-B2F6-07FE93AA1DBF}"/>
              </a:ext>
            </a:extLst>
          </p:cNvPr>
          <p:cNvSpPr>
            <a:spLocks noGrp="1"/>
          </p:cNvSpPr>
          <p:nvPr>
            <p:ph type="title"/>
          </p:nvPr>
        </p:nvSpPr>
        <p:spPr/>
        <p:txBody>
          <a:bodyPr/>
          <a:lstStyle/>
          <a:p>
            <a:r>
              <a:rPr lang="en-US" dirty="0"/>
              <a:t>Week 10</a:t>
            </a:r>
          </a:p>
        </p:txBody>
      </p:sp>
      <p:sp>
        <p:nvSpPr>
          <p:cNvPr id="3" name="Content Placeholder 2">
            <a:extLst>
              <a:ext uri="{FF2B5EF4-FFF2-40B4-BE49-F238E27FC236}">
                <a16:creationId xmlns:a16="http://schemas.microsoft.com/office/drawing/2014/main" id="{F30854F3-F30B-E94F-A90E-89E175823D57}"/>
              </a:ext>
            </a:extLst>
          </p:cNvPr>
          <p:cNvSpPr>
            <a:spLocks noGrp="1"/>
          </p:cNvSpPr>
          <p:nvPr>
            <p:ph idx="1"/>
          </p:nvPr>
        </p:nvSpPr>
        <p:spPr/>
        <p:txBody>
          <a:bodyPr>
            <a:normAutofit lnSpcReduction="10000"/>
          </a:bodyPr>
          <a:lstStyle/>
          <a:p>
            <a:r>
              <a:rPr lang="en-US" dirty="0"/>
              <a:t>Speed Six Hats warm-up based upon a “crazy” prototype idea of yours to help implant relevant re-framings and metaphors</a:t>
            </a:r>
          </a:p>
          <a:p>
            <a:r>
              <a:rPr lang="en-US" dirty="0"/>
              <a:t>60 mins, teams report on the progress of their first tests and receive comments and suggestions</a:t>
            </a:r>
          </a:p>
          <a:p>
            <a:r>
              <a:rPr lang="en-US" dirty="0"/>
              <a:t>70 mins, teams plan their 2</a:t>
            </a:r>
            <a:r>
              <a:rPr lang="en-US" baseline="30000" dirty="0"/>
              <a:t>nd</a:t>
            </a:r>
            <a:r>
              <a:rPr lang="en-US" dirty="0"/>
              <a:t> and 3</a:t>
            </a:r>
            <a:r>
              <a:rPr lang="en-US" baseline="30000" dirty="0"/>
              <a:t>rd</a:t>
            </a:r>
            <a:r>
              <a:rPr lang="en-US" dirty="0"/>
              <a:t> prototypes and tests</a:t>
            </a:r>
          </a:p>
          <a:p>
            <a:r>
              <a:rPr lang="en-US" dirty="0"/>
              <a:t>Precept is another speed Six Hats warm-up based upon another “crazy” prototype idea of yours to help implant relevant re-framings and metaphors</a:t>
            </a:r>
          </a:p>
          <a:p>
            <a:r>
              <a:rPr lang="en-US" dirty="0"/>
              <a:t>Teams present their plans for the week and receive comments and suggestions</a:t>
            </a:r>
          </a:p>
          <a:p>
            <a:endParaRPr lang="en-US" dirty="0"/>
          </a:p>
        </p:txBody>
      </p:sp>
    </p:spTree>
    <p:extLst>
      <p:ext uri="{BB962C8B-B14F-4D97-AF65-F5344CB8AC3E}">
        <p14:creationId xmlns:p14="http://schemas.microsoft.com/office/powerpoint/2010/main" val="287448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30533-0116-C74F-B2F6-07FE93AA1DBF}"/>
              </a:ext>
            </a:extLst>
          </p:cNvPr>
          <p:cNvSpPr>
            <a:spLocks noGrp="1"/>
          </p:cNvSpPr>
          <p:nvPr>
            <p:ph type="title"/>
          </p:nvPr>
        </p:nvSpPr>
        <p:spPr/>
        <p:txBody>
          <a:bodyPr/>
          <a:lstStyle/>
          <a:p>
            <a:r>
              <a:rPr lang="en-US" dirty="0"/>
              <a:t>Week 11</a:t>
            </a:r>
          </a:p>
        </p:txBody>
      </p:sp>
      <p:sp>
        <p:nvSpPr>
          <p:cNvPr id="3" name="Content Placeholder 2">
            <a:extLst>
              <a:ext uri="{FF2B5EF4-FFF2-40B4-BE49-F238E27FC236}">
                <a16:creationId xmlns:a16="http://schemas.microsoft.com/office/drawing/2014/main" id="{F30854F3-F30B-E94F-A90E-89E175823D57}"/>
              </a:ext>
            </a:extLst>
          </p:cNvPr>
          <p:cNvSpPr>
            <a:spLocks noGrp="1"/>
          </p:cNvSpPr>
          <p:nvPr>
            <p:ph idx="1"/>
          </p:nvPr>
        </p:nvSpPr>
        <p:spPr/>
        <p:txBody>
          <a:bodyPr>
            <a:normAutofit lnSpcReduction="10000"/>
          </a:bodyPr>
          <a:lstStyle/>
          <a:p>
            <a:r>
              <a:rPr lang="en-US" dirty="0"/>
              <a:t>A story-telling warm-up</a:t>
            </a:r>
          </a:p>
          <a:p>
            <a:r>
              <a:rPr lang="en-US" dirty="0"/>
              <a:t>60 mins, teams report on the progress of their second prototypes and tests and what they plan to do for a final prototype and test receive comments and suggestions</a:t>
            </a:r>
          </a:p>
          <a:p>
            <a:r>
              <a:rPr lang="en-US" dirty="0"/>
              <a:t>60 mins, teams storyboard how they’ll tell the story of their proposed designs</a:t>
            </a:r>
          </a:p>
          <a:p>
            <a:r>
              <a:rPr lang="en-US" dirty="0"/>
              <a:t>20 mins, teams prep their next week of finalizing their designs and preparing to present</a:t>
            </a:r>
          </a:p>
          <a:p>
            <a:r>
              <a:rPr lang="en-US" dirty="0"/>
              <a:t>Teams present their storyboards and receive comments and suggestions</a:t>
            </a:r>
          </a:p>
          <a:p>
            <a:endParaRPr lang="en-US" dirty="0"/>
          </a:p>
        </p:txBody>
      </p:sp>
    </p:spTree>
    <p:extLst>
      <p:ext uri="{BB962C8B-B14F-4D97-AF65-F5344CB8AC3E}">
        <p14:creationId xmlns:p14="http://schemas.microsoft.com/office/powerpoint/2010/main" val="3850313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2B29-CDB0-F143-807E-61509C21831C}"/>
              </a:ext>
            </a:extLst>
          </p:cNvPr>
          <p:cNvSpPr>
            <a:spLocks noGrp="1"/>
          </p:cNvSpPr>
          <p:nvPr>
            <p:ph type="title"/>
          </p:nvPr>
        </p:nvSpPr>
        <p:spPr/>
        <p:txBody>
          <a:bodyPr/>
          <a:lstStyle/>
          <a:p>
            <a:r>
              <a:rPr lang="en-US" dirty="0"/>
              <a:t>Before the Last Class</a:t>
            </a:r>
          </a:p>
        </p:txBody>
      </p:sp>
      <p:sp>
        <p:nvSpPr>
          <p:cNvPr id="3" name="Content Placeholder 2">
            <a:extLst>
              <a:ext uri="{FF2B5EF4-FFF2-40B4-BE49-F238E27FC236}">
                <a16:creationId xmlns:a16="http://schemas.microsoft.com/office/drawing/2014/main" id="{4D68F4DB-F39D-644D-A8BF-F986AAAD66D1}"/>
              </a:ext>
            </a:extLst>
          </p:cNvPr>
          <p:cNvSpPr>
            <a:spLocks noGrp="1"/>
          </p:cNvSpPr>
          <p:nvPr>
            <p:ph idx="1"/>
          </p:nvPr>
        </p:nvSpPr>
        <p:spPr/>
        <p:txBody>
          <a:bodyPr/>
          <a:lstStyle/>
          <a:p>
            <a:r>
              <a:rPr lang="en-US" dirty="0"/>
              <a:t>Receive final slide decks and make your comments and suggestions, leaving time for a 2</a:t>
            </a:r>
            <a:r>
              <a:rPr lang="en-US" baseline="30000" dirty="0"/>
              <a:t>nd</a:t>
            </a:r>
            <a:r>
              <a:rPr lang="en-US" dirty="0"/>
              <a:t> iteration if required</a:t>
            </a:r>
          </a:p>
          <a:p>
            <a:r>
              <a:rPr lang="en-US" dirty="0"/>
              <a:t>Invite/request/require teams to present to you over Skype/Zoom/ as you see fit</a:t>
            </a:r>
          </a:p>
        </p:txBody>
      </p:sp>
    </p:spTree>
    <p:extLst>
      <p:ext uri="{BB962C8B-B14F-4D97-AF65-F5344CB8AC3E}">
        <p14:creationId xmlns:p14="http://schemas.microsoft.com/office/powerpoint/2010/main" val="336907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07AAC-C7B6-4649-929F-473D545AA03B}"/>
              </a:ext>
            </a:extLst>
          </p:cNvPr>
          <p:cNvSpPr>
            <a:spLocks noGrp="1"/>
          </p:cNvSpPr>
          <p:nvPr>
            <p:ph type="title"/>
          </p:nvPr>
        </p:nvSpPr>
        <p:spPr/>
        <p:txBody>
          <a:bodyPr/>
          <a:lstStyle/>
          <a:p>
            <a:r>
              <a:rPr lang="en-US" dirty="0"/>
              <a:t>Pedagogy</a:t>
            </a:r>
          </a:p>
        </p:txBody>
      </p:sp>
      <p:sp>
        <p:nvSpPr>
          <p:cNvPr id="3" name="Content Placeholder 2">
            <a:extLst>
              <a:ext uri="{FF2B5EF4-FFF2-40B4-BE49-F238E27FC236}">
                <a16:creationId xmlns:a16="http://schemas.microsoft.com/office/drawing/2014/main" id="{F0B913DF-6A5C-8C48-B628-6EEAEB555BCA}"/>
              </a:ext>
            </a:extLst>
          </p:cNvPr>
          <p:cNvSpPr>
            <a:spLocks noGrp="1"/>
          </p:cNvSpPr>
          <p:nvPr>
            <p:ph idx="1"/>
          </p:nvPr>
        </p:nvSpPr>
        <p:spPr/>
        <p:txBody>
          <a:bodyPr/>
          <a:lstStyle/>
          <a:p>
            <a:r>
              <a:rPr lang="en-US" dirty="0"/>
              <a:t>A semester exploring constraints</a:t>
            </a:r>
          </a:p>
          <a:p>
            <a:pPr lvl="1"/>
            <a:r>
              <a:rPr lang="en-US" dirty="0"/>
              <a:t>Creativity: the ability to think differently, is about how to identify how you feel constrained and how to lift constraints you place on how you think</a:t>
            </a:r>
          </a:p>
          <a:p>
            <a:pPr lvl="2"/>
            <a:r>
              <a:rPr lang="en-US" dirty="0"/>
              <a:t>E.g., to get good grades you must think inductively or deductively, but in the real world abductive reasoning often works best</a:t>
            </a:r>
          </a:p>
          <a:p>
            <a:pPr lvl="1"/>
            <a:r>
              <a:rPr lang="en-US" dirty="0"/>
              <a:t>Innovation: the ability to get some group to adopt a new practice, which is about understanding the constraints imposed or self-imposed on specific groups</a:t>
            </a:r>
          </a:p>
          <a:p>
            <a:pPr lvl="2"/>
            <a:r>
              <a:rPr lang="en-US" dirty="0"/>
              <a:t>E.g., to make a light bulb practical required easy and economical access to electricity</a:t>
            </a:r>
          </a:p>
          <a:p>
            <a:pPr lvl="1"/>
            <a:r>
              <a:rPr lang="en-US" dirty="0"/>
              <a:t>Design: Innovation under specific constraints, which is about creating an object or service that can be delivered and that people want to use</a:t>
            </a:r>
          </a:p>
          <a:p>
            <a:pPr lvl="2"/>
            <a:r>
              <a:rPr lang="en-US" dirty="0"/>
              <a:t>E.g., making a product that is profitable or a non-profit that attracts donations</a:t>
            </a:r>
          </a:p>
        </p:txBody>
      </p:sp>
    </p:spTree>
    <p:extLst>
      <p:ext uri="{BB962C8B-B14F-4D97-AF65-F5344CB8AC3E}">
        <p14:creationId xmlns:p14="http://schemas.microsoft.com/office/powerpoint/2010/main" val="866706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9115C-2C57-124E-8037-8E6622AC99F1}"/>
              </a:ext>
            </a:extLst>
          </p:cNvPr>
          <p:cNvSpPr>
            <a:spLocks noGrp="1"/>
          </p:cNvSpPr>
          <p:nvPr>
            <p:ph type="title"/>
          </p:nvPr>
        </p:nvSpPr>
        <p:spPr/>
        <p:txBody>
          <a:bodyPr/>
          <a:lstStyle/>
          <a:p>
            <a:r>
              <a:rPr lang="en-US" dirty="0"/>
              <a:t>Week 12</a:t>
            </a:r>
          </a:p>
        </p:txBody>
      </p:sp>
      <p:sp>
        <p:nvSpPr>
          <p:cNvPr id="3" name="Content Placeholder 2">
            <a:extLst>
              <a:ext uri="{FF2B5EF4-FFF2-40B4-BE49-F238E27FC236}">
                <a16:creationId xmlns:a16="http://schemas.microsoft.com/office/drawing/2014/main" id="{04685A54-ADB2-DE44-B463-860213001B26}"/>
              </a:ext>
            </a:extLst>
          </p:cNvPr>
          <p:cNvSpPr>
            <a:spLocks noGrp="1"/>
          </p:cNvSpPr>
          <p:nvPr>
            <p:ph idx="1"/>
          </p:nvPr>
        </p:nvSpPr>
        <p:spPr/>
        <p:txBody>
          <a:bodyPr>
            <a:normAutofit/>
          </a:bodyPr>
          <a:lstStyle/>
          <a:p>
            <a:r>
              <a:rPr lang="en-US" dirty="0"/>
              <a:t>No warm-up</a:t>
            </a:r>
          </a:p>
          <a:p>
            <a:r>
              <a:rPr lang="en-US" dirty="0"/>
              <a:t>Teams present for &lt; 6 mins and answer questions for 10 minutes, after which panelists give their comments and feedback</a:t>
            </a:r>
          </a:p>
          <a:p>
            <a:r>
              <a:rPr lang="en-US" dirty="0"/>
              <a:t>In the precept, a fun last warm-up </a:t>
            </a:r>
          </a:p>
          <a:p>
            <a:r>
              <a:rPr lang="en-US" dirty="0"/>
              <a:t>For 30 mins discuss what students consider the most valuable thing they learned</a:t>
            </a:r>
          </a:p>
          <a:p>
            <a:r>
              <a:rPr lang="en-US" dirty="0"/>
              <a:t>For 15 mins review the Personal Creativity Manifesto assignment and answer questions</a:t>
            </a:r>
          </a:p>
          <a:p>
            <a:r>
              <a:rPr lang="en-US" dirty="0"/>
              <a:t>Sum up the changes you’ve seen in how they’ve done</a:t>
            </a:r>
          </a:p>
        </p:txBody>
      </p:sp>
    </p:spTree>
    <p:extLst>
      <p:ext uri="{BB962C8B-B14F-4D97-AF65-F5344CB8AC3E}">
        <p14:creationId xmlns:p14="http://schemas.microsoft.com/office/powerpoint/2010/main" val="190269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E250F-81F2-B44C-8DAE-EF00B26F3A35}"/>
              </a:ext>
            </a:extLst>
          </p:cNvPr>
          <p:cNvSpPr>
            <a:spLocks noGrp="1"/>
          </p:cNvSpPr>
          <p:nvPr>
            <p:ph type="title"/>
          </p:nvPr>
        </p:nvSpPr>
        <p:spPr/>
        <p:txBody>
          <a:bodyPr/>
          <a:lstStyle/>
          <a:p>
            <a:r>
              <a:rPr lang="en-US" dirty="0"/>
              <a:t>Pedagogy II</a:t>
            </a:r>
          </a:p>
        </p:txBody>
      </p:sp>
      <p:sp>
        <p:nvSpPr>
          <p:cNvPr id="3" name="Content Placeholder 2">
            <a:extLst>
              <a:ext uri="{FF2B5EF4-FFF2-40B4-BE49-F238E27FC236}">
                <a16:creationId xmlns:a16="http://schemas.microsoft.com/office/drawing/2014/main" id="{5BC7D966-3749-064B-B8E2-7BDDD30AA822}"/>
              </a:ext>
            </a:extLst>
          </p:cNvPr>
          <p:cNvSpPr>
            <a:spLocks noGrp="1"/>
          </p:cNvSpPr>
          <p:nvPr>
            <p:ph idx="1"/>
          </p:nvPr>
        </p:nvSpPr>
        <p:spPr/>
        <p:txBody>
          <a:bodyPr>
            <a:normAutofit fontScale="92500" lnSpcReduction="10000"/>
          </a:bodyPr>
          <a:lstStyle/>
          <a:p>
            <a:r>
              <a:rPr lang="en-US" dirty="0"/>
              <a:t>Most constraints are hidden so class exercises must help students identify hidden constraints and assumptions since this cannot be done intellectually </a:t>
            </a:r>
          </a:p>
          <a:p>
            <a:r>
              <a:rPr lang="en-US" dirty="0"/>
              <a:t>While we give our students models and research to describe what is creativity and how to design, students learn through doing and feedback, and also from failing</a:t>
            </a:r>
          </a:p>
          <a:p>
            <a:r>
              <a:rPr lang="en-US" dirty="0"/>
              <a:t>We use the campus as a creative classroom because it forms a shared experience space, and it is also filled with hidden and internalized assumptions and constraints</a:t>
            </a:r>
          </a:p>
          <a:p>
            <a:r>
              <a:rPr lang="en-US" dirty="0"/>
              <a:t>We recognize that students must be highly inductive and deductive to excel at school so we give students abductive warm-ups and exercise to shift their mind-sets for class</a:t>
            </a:r>
          </a:p>
        </p:txBody>
      </p:sp>
    </p:spTree>
    <p:extLst>
      <p:ext uri="{BB962C8B-B14F-4D97-AF65-F5344CB8AC3E}">
        <p14:creationId xmlns:p14="http://schemas.microsoft.com/office/powerpoint/2010/main" val="131736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89F5E-8B2C-CC44-A199-12D986D70D45}"/>
              </a:ext>
            </a:extLst>
          </p:cNvPr>
          <p:cNvSpPr>
            <a:spLocks noGrp="1"/>
          </p:cNvSpPr>
          <p:nvPr>
            <p:ph type="title"/>
          </p:nvPr>
        </p:nvSpPr>
        <p:spPr/>
        <p:txBody>
          <a:bodyPr/>
          <a:lstStyle/>
          <a:p>
            <a:r>
              <a:rPr lang="en-US" dirty="0"/>
              <a:t>Suggested Logistics I</a:t>
            </a:r>
          </a:p>
        </p:txBody>
      </p:sp>
      <p:sp>
        <p:nvSpPr>
          <p:cNvPr id="3" name="Content Placeholder 2">
            <a:extLst>
              <a:ext uri="{FF2B5EF4-FFF2-40B4-BE49-F238E27FC236}">
                <a16:creationId xmlns:a16="http://schemas.microsoft.com/office/drawing/2014/main" id="{463CE470-2623-D24E-8241-AB218DC96226}"/>
              </a:ext>
            </a:extLst>
          </p:cNvPr>
          <p:cNvSpPr>
            <a:spLocks noGrp="1"/>
          </p:cNvSpPr>
          <p:nvPr>
            <p:ph idx="1"/>
          </p:nvPr>
        </p:nvSpPr>
        <p:spPr/>
        <p:txBody>
          <a:bodyPr>
            <a:normAutofit fontScale="92500" lnSpcReduction="10000"/>
          </a:bodyPr>
          <a:lstStyle/>
          <a:p>
            <a:r>
              <a:rPr lang="en-US" dirty="0"/>
              <a:t>You have 2’50” in the studio and then 80 minutes more in a discussion precept.</a:t>
            </a:r>
          </a:p>
          <a:p>
            <a:r>
              <a:rPr lang="en-US" dirty="0"/>
              <a:t>These could reflect a typical sequences</a:t>
            </a:r>
          </a:p>
          <a:p>
            <a:pPr lvl="1"/>
            <a:r>
              <a:rPr lang="en-US" dirty="0"/>
              <a:t>Studio</a:t>
            </a:r>
          </a:p>
          <a:p>
            <a:pPr lvl="2"/>
            <a:r>
              <a:rPr lang="en-US" dirty="0"/>
              <a:t>Warm-up (5”)</a:t>
            </a:r>
          </a:p>
          <a:p>
            <a:pPr lvl="2"/>
            <a:r>
              <a:rPr lang="en-US" dirty="0"/>
              <a:t>Lab/studio set up, discussion, and Q&amp;A (15”)</a:t>
            </a:r>
          </a:p>
          <a:p>
            <a:pPr lvl="2"/>
            <a:r>
              <a:rPr lang="en-US" dirty="0"/>
              <a:t>60” students preparing their work (set out snacks and brew coffee)</a:t>
            </a:r>
          </a:p>
          <a:p>
            <a:pPr lvl="2"/>
            <a:r>
              <a:rPr lang="en-US" dirty="0"/>
              <a:t>40” review/critique work</a:t>
            </a:r>
          </a:p>
          <a:p>
            <a:pPr lvl="2"/>
            <a:r>
              <a:rPr lang="en-US" dirty="0"/>
              <a:t>20” discussion on how it felt</a:t>
            </a:r>
          </a:p>
          <a:p>
            <a:pPr lvl="1"/>
            <a:r>
              <a:rPr lang="en-US" dirty="0"/>
              <a:t>Precept</a:t>
            </a:r>
          </a:p>
          <a:p>
            <a:pPr lvl="2"/>
            <a:r>
              <a:rPr lang="en-US" dirty="0"/>
              <a:t>5” warm-up</a:t>
            </a:r>
          </a:p>
          <a:p>
            <a:pPr lvl="2"/>
            <a:r>
              <a:rPr lang="en-US" dirty="0"/>
              <a:t>70” review, critique of work</a:t>
            </a:r>
          </a:p>
          <a:p>
            <a:pPr lvl="2"/>
            <a:r>
              <a:rPr lang="en-US" dirty="0"/>
              <a:t>5” summary of day</a:t>
            </a:r>
          </a:p>
        </p:txBody>
      </p:sp>
    </p:spTree>
    <p:extLst>
      <p:ext uri="{BB962C8B-B14F-4D97-AF65-F5344CB8AC3E}">
        <p14:creationId xmlns:p14="http://schemas.microsoft.com/office/powerpoint/2010/main" val="32490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D7ED-837E-8B47-8742-D5D003AB020C}"/>
              </a:ext>
            </a:extLst>
          </p:cNvPr>
          <p:cNvSpPr>
            <a:spLocks noGrp="1"/>
          </p:cNvSpPr>
          <p:nvPr>
            <p:ph type="title"/>
          </p:nvPr>
        </p:nvSpPr>
        <p:spPr/>
        <p:txBody>
          <a:bodyPr/>
          <a:lstStyle/>
          <a:p>
            <a:r>
              <a:rPr lang="en-US" dirty="0"/>
              <a:t>Suggested Logistics II</a:t>
            </a:r>
          </a:p>
        </p:txBody>
      </p:sp>
      <p:sp>
        <p:nvSpPr>
          <p:cNvPr id="3" name="Content Placeholder 2">
            <a:extLst>
              <a:ext uri="{FF2B5EF4-FFF2-40B4-BE49-F238E27FC236}">
                <a16:creationId xmlns:a16="http://schemas.microsoft.com/office/drawing/2014/main" id="{E1AEC3E3-FD06-4B4D-ACFF-5B8E07E9C7B3}"/>
              </a:ext>
            </a:extLst>
          </p:cNvPr>
          <p:cNvSpPr>
            <a:spLocks noGrp="1"/>
          </p:cNvSpPr>
          <p:nvPr>
            <p:ph idx="1"/>
          </p:nvPr>
        </p:nvSpPr>
        <p:spPr/>
        <p:txBody>
          <a:bodyPr/>
          <a:lstStyle/>
          <a:p>
            <a:r>
              <a:rPr lang="en-US" dirty="0"/>
              <a:t>The classroom is easily reconfigurable. We strongly suggest that you reconfigure the classroom at least twice per class and in many different forms over the course of the semester</a:t>
            </a:r>
          </a:p>
          <a:p>
            <a:endParaRPr lang="en-US" dirty="0"/>
          </a:p>
          <a:p>
            <a:r>
              <a:rPr lang="en-US" dirty="0"/>
              <a:t>On-line version uses MURAL as the communal workspace</a:t>
            </a:r>
          </a:p>
        </p:txBody>
      </p:sp>
    </p:spTree>
    <p:extLst>
      <p:ext uri="{BB962C8B-B14F-4D97-AF65-F5344CB8AC3E}">
        <p14:creationId xmlns:p14="http://schemas.microsoft.com/office/powerpoint/2010/main" val="42745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1509E-D2B9-BC40-BAAB-71821ECB45D1}"/>
              </a:ext>
            </a:extLst>
          </p:cNvPr>
          <p:cNvSpPr>
            <a:spLocks noGrp="1"/>
          </p:cNvSpPr>
          <p:nvPr>
            <p:ph type="title"/>
          </p:nvPr>
        </p:nvSpPr>
        <p:spPr/>
        <p:txBody>
          <a:bodyPr/>
          <a:lstStyle/>
          <a:p>
            <a:r>
              <a:rPr lang="en-US" dirty="0"/>
              <a:t>Week 1</a:t>
            </a:r>
          </a:p>
        </p:txBody>
      </p:sp>
      <p:sp>
        <p:nvSpPr>
          <p:cNvPr id="3" name="Content Placeholder 2">
            <a:extLst>
              <a:ext uri="{FF2B5EF4-FFF2-40B4-BE49-F238E27FC236}">
                <a16:creationId xmlns:a16="http://schemas.microsoft.com/office/drawing/2014/main" id="{71CB1118-FB12-B040-AC78-9541DEDFCB22}"/>
              </a:ext>
            </a:extLst>
          </p:cNvPr>
          <p:cNvSpPr>
            <a:spLocks noGrp="1"/>
          </p:cNvSpPr>
          <p:nvPr>
            <p:ph idx="1"/>
          </p:nvPr>
        </p:nvSpPr>
        <p:spPr/>
        <p:txBody>
          <a:bodyPr>
            <a:normAutofit fontScale="92500"/>
          </a:bodyPr>
          <a:lstStyle/>
          <a:p>
            <a:r>
              <a:rPr lang="en-US" dirty="0"/>
              <a:t>Class objectives; </a:t>
            </a:r>
          </a:p>
          <a:p>
            <a:pPr lvl="1"/>
            <a:r>
              <a:rPr lang="en-US" dirty="0"/>
              <a:t>Review the Primer </a:t>
            </a:r>
          </a:p>
          <a:p>
            <a:pPr lvl="1"/>
            <a:r>
              <a:rPr lang="en-US" dirty="0"/>
              <a:t>Personal Creativity Journal</a:t>
            </a:r>
          </a:p>
          <a:p>
            <a:pPr lvl="1"/>
            <a:r>
              <a:rPr lang="en-US" dirty="0"/>
              <a:t>You must be enrolled in the discussion AND lab for the same section </a:t>
            </a:r>
          </a:p>
          <a:p>
            <a:r>
              <a:rPr lang="en-US" dirty="0"/>
              <a:t>Disorient students with warm-ups and exercises </a:t>
            </a:r>
          </a:p>
          <a:p>
            <a:r>
              <a:rPr lang="en-US" dirty="0"/>
              <a:t>Define creativity, innovation and design </a:t>
            </a:r>
          </a:p>
          <a:p>
            <a:r>
              <a:rPr lang="en-US" dirty="0"/>
              <a:t>First studio challenge of students self-limiting (self-imposing unneeded constraints) with the making of name cards</a:t>
            </a:r>
          </a:p>
          <a:p>
            <a:pPr lvl="1"/>
            <a:r>
              <a:rPr lang="en-US" dirty="0"/>
              <a:t>The critique is asking what were their objectives and constraints and then asking Qs (why a card? What are </a:t>
            </a:r>
            <a:r>
              <a:rPr lang="en-US" dirty="0" err="1"/>
              <a:t>namecards</a:t>
            </a:r>
            <a:r>
              <a:rPr lang="en-US" dirty="0"/>
              <a:t> for? Can’t I just introduce myself… sure, but how will you make you memorable?) to expose additional constraints</a:t>
            </a:r>
          </a:p>
          <a:p>
            <a:endParaRPr lang="en-US" dirty="0"/>
          </a:p>
        </p:txBody>
      </p:sp>
    </p:spTree>
    <p:extLst>
      <p:ext uri="{BB962C8B-B14F-4D97-AF65-F5344CB8AC3E}">
        <p14:creationId xmlns:p14="http://schemas.microsoft.com/office/powerpoint/2010/main" val="241104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9CFD-F267-C449-B527-41E7C87A2564}"/>
              </a:ext>
            </a:extLst>
          </p:cNvPr>
          <p:cNvSpPr>
            <a:spLocks noGrp="1"/>
          </p:cNvSpPr>
          <p:nvPr>
            <p:ph type="title"/>
          </p:nvPr>
        </p:nvSpPr>
        <p:spPr/>
        <p:txBody>
          <a:bodyPr/>
          <a:lstStyle/>
          <a:p>
            <a:r>
              <a:rPr lang="en-US" dirty="0"/>
              <a:t>Class 1: Creativity, Innovation, and Design</a:t>
            </a:r>
          </a:p>
        </p:txBody>
      </p:sp>
      <p:sp>
        <p:nvSpPr>
          <p:cNvPr id="3" name="Content Placeholder 2">
            <a:extLst>
              <a:ext uri="{FF2B5EF4-FFF2-40B4-BE49-F238E27FC236}">
                <a16:creationId xmlns:a16="http://schemas.microsoft.com/office/drawing/2014/main" id="{8278D13B-65A6-A742-9649-1FA79929264D}"/>
              </a:ext>
            </a:extLst>
          </p:cNvPr>
          <p:cNvSpPr>
            <a:spLocks noGrp="1"/>
          </p:cNvSpPr>
          <p:nvPr>
            <p:ph idx="1"/>
          </p:nvPr>
        </p:nvSpPr>
        <p:spPr>
          <a:xfrm>
            <a:off x="838200" y="1690688"/>
            <a:ext cx="10515600" cy="4892675"/>
          </a:xfrm>
        </p:spPr>
        <p:txBody>
          <a:bodyPr>
            <a:normAutofit fontScale="85000" lnSpcReduction="20000"/>
          </a:bodyPr>
          <a:lstStyle/>
          <a:p>
            <a:r>
              <a:rPr lang="en-US" b="1" dirty="0"/>
              <a:t>Prepare for class</a:t>
            </a:r>
            <a:r>
              <a:rPr lang="en-US" dirty="0"/>
              <a:t>: Read Primer, write down their favorite definitions of the words: “creativity,” “innovation,” and “design.”</a:t>
            </a:r>
            <a:r>
              <a:rPr lang="en-US" dirty="0">
                <a:solidFill>
                  <a:srgbClr val="FF0000"/>
                </a:solidFill>
              </a:rPr>
              <a:t> get students familiar with Mural</a:t>
            </a:r>
            <a:endParaRPr lang="en-US" dirty="0"/>
          </a:p>
          <a:p>
            <a:r>
              <a:rPr lang="en-US" b="1" dirty="0"/>
              <a:t>Warm-up</a:t>
            </a:r>
            <a:r>
              <a:rPr lang="en-US" dirty="0"/>
              <a:t>: The Cow jumped over the moon via Mural</a:t>
            </a:r>
            <a:endParaRPr lang="en-US" dirty="0">
              <a:solidFill>
                <a:srgbClr val="FF0000"/>
              </a:solidFill>
            </a:endParaRPr>
          </a:p>
          <a:p>
            <a:endParaRPr lang="en-US" b="1" dirty="0"/>
          </a:p>
          <a:p>
            <a:r>
              <a:rPr lang="en-US" b="1" dirty="0"/>
              <a:t>Class discussion: </a:t>
            </a:r>
            <a:r>
              <a:rPr lang="en-US" dirty="0"/>
              <a:t>What are c/</a:t>
            </a:r>
            <a:r>
              <a:rPr lang="en-US" dirty="0" err="1"/>
              <a:t>i</a:t>
            </a:r>
            <a:r>
              <a:rPr lang="en-US" dirty="0"/>
              <a:t>/d?</a:t>
            </a:r>
          </a:p>
          <a:p>
            <a:pPr lvl="1"/>
            <a:r>
              <a:rPr lang="en-US" dirty="0"/>
              <a:t>After hearing everyone’s favorite definition, for each word emphasize: </a:t>
            </a:r>
          </a:p>
          <a:p>
            <a:pPr lvl="2"/>
            <a:r>
              <a:rPr lang="en-US" dirty="0"/>
              <a:t>Creativity is internal skill to be able to think up new and different ideas </a:t>
            </a:r>
          </a:p>
          <a:p>
            <a:pPr lvl="2"/>
            <a:r>
              <a:rPr lang="en-US" dirty="0"/>
              <a:t>Innovation is an external skill of being able to develop ideas, products, or services that you convince some group of people to adopt as their best practice</a:t>
            </a:r>
          </a:p>
          <a:p>
            <a:pPr lvl="3"/>
            <a:r>
              <a:rPr lang="en-US" dirty="0"/>
              <a:t>Requires people skills, even if it’s just convincing people to accept your theory or relativity</a:t>
            </a:r>
          </a:p>
          <a:p>
            <a:pPr lvl="2"/>
            <a:r>
              <a:rPr lang="en-US" dirty="0"/>
              <a:t>Design is innovation under defined constraints like forces of nature, budgets, economic systems, laws, etc.</a:t>
            </a:r>
          </a:p>
          <a:p>
            <a:pPr lvl="1"/>
            <a:r>
              <a:rPr lang="en-US" dirty="0"/>
              <a:t>Conclude: These 3 skill sets are essential for you, having personal impact, for making creative ideas practical and for dealing with the most challenging problems facing society.</a:t>
            </a:r>
          </a:p>
          <a:p>
            <a:r>
              <a:rPr lang="en-US" b="1" dirty="0"/>
              <a:t>Q&amp;A on the class</a:t>
            </a:r>
            <a:r>
              <a:rPr lang="en-US" dirty="0"/>
              <a:t>: (students will have listened to the accompanying presentation that describes the first class)</a:t>
            </a:r>
          </a:p>
        </p:txBody>
      </p:sp>
    </p:spTree>
    <p:extLst>
      <p:ext uri="{BB962C8B-B14F-4D97-AF65-F5344CB8AC3E}">
        <p14:creationId xmlns:p14="http://schemas.microsoft.com/office/powerpoint/2010/main" val="408404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AAA38-0615-5D40-86F9-339AF6ACA237}"/>
              </a:ext>
            </a:extLst>
          </p:cNvPr>
          <p:cNvSpPr>
            <a:spLocks noGrp="1"/>
          </p:cNvSpPr>
          <p:nvPr>
            <p:ph type="title"/>
          </p:nvPr>
        </p:nvSpPr>
        <p:spPr/>
        <p:txBody>
          <a:bodyPr/>
          <a:lstStyle/>
          <a:p>
            <a:r>
              <a:rPr lang="en-US" dirty="0"/>
              <a:t>Lab 1: Introductions</a:t>
            </a:r>
          </a:p>
        </p:txBody>
      </p:sp>
      <p:sp>
        <p:nvSpPr>
          <p:cNvPr id="3" name="Content Placeholder 2">
            <a:extLst>
              <a:ext uri="{FF2B5EF4-FFF2-40B4-BE49-F238E27FC236}">
                <a16:creationId xmlns:a16="http://schemas.microsoft.com/office/drawing/2014/main" id="{B42360CE-4E62-FF4E-B4C8-96AF38E98591}"/>
              </a:ext>
            </a:extLst>
          </p:cNvPr>
          <p:cNvSpPr>
            <a:spLocks noGrp="1"/>
          </p:cNvSpPr>
          <p:nvPr>
            <p:ph idx="1"/>
          </p:nvPr>
        </p:nvSpPr>
        <p:spPr/>
        <p:txBody>
          <a:bodyPr>
            <a:normAutofit fontScale="85000" lnSpcReduction="20000"/>
          </a:bodyPr>
          <a:lstStyle/>
          <a:p>
            <a:r>
              <a:rPr lang="en-US" b="1" dirty="0"/>
              <a:t>Prepare for class</a:t>
            </a:r>
            <a:r>
              <a:rPr lang="en-US" dirty="0"/>
              <a:t>: </a:t>
            </a:r>
            <a:r>
              <a:rPr lang="en-US" dirty="0">
                <a:solidFill>
                  <a:srgbClr val="FF0000"/>
                </a:solidFill>
              </a:rPr>
              <a:t>(Off-line Mural exercises – show us where you are from and what is your spirit animal)</a:t>
            </a:r>
          </a:p>
          <a:p>
            <a:r>
              <a:rPr lang="en-US" b="1" dirty="0"/>
              <a:t>Warm up</a:t>
            </a:r>
            <a:r>
              <a:rPr lang="en-US" dirty="0"/>
              <a:t>: How many different things can you do with a brick?</a:t>
            </a:r>
            <a:endParaRPr lang="en-US" dirty="0">
              <a:solidFill>
                <a:srgbClr val="FF0000"/>
              </a:solidFill>
            </a:endParaRPr>
          </a:p>
          <a:p>
            <a:r>
              <a:rPr lang="en-US" b="1" dirty="0"/>
              <a:t>Describe the lab</a:t>
            </a:r>
            <a:r>
              <a:rPr lang="en-US" dirty="0"/>
              <a:t>: Make a name card that you describes in a &lt;2 mins video that tells others who you are. Use any props, photos, music you want. Let your creative juices flow. Suggest you plot out what you want to do on a piece of paper before you start filming</a:t>
            </a:r>
          </a:p>
          <a:p>
            <a:pPr lvl="1"/>
            <a:r>
              <a:rPr lang="en-US" dirty="0"/>
              <a:t>60 mins Create (try to work in front of your camera and feel free to chat)</a:t>
            </a:r>
          </a:p>
          <a:p>
            <a:pPr marL="457200" lvl="1" indent="0">
              <a:buNone/>
            </a:pPr>
            <a:r>
              <a:rPr lang="en-US" dirty="0"/>
              <a:t>(e.g., coat of arms, zoom backdrop, Instagram feed, stories, specifications)</a:t>
            </a:r>
          </a:p>
          <a:p>
            <a:pPr lvl="1"/>
            <a:r>
              <a:rPr lang="en-US" dirty="0"/>
              <a:t>60 mins Review</a:t>
            </a:r>
          </a:p>
          <a:p>
            <a:pPr lvl="1"/>
            <a:r>
              <a:rPr lang="en-US" dirty="0"/>
              <a:t>30 mins Synthesize </a:t>
            </a:r>
          </a:p>
          <a:p>
            <a:pPr lvl="1"/>
            <a:r>
              <a:rPr lang="en-US" dirty="0"/>
              <a:t>5 mins Remind everyone to write in their journals what they thought about class and lab and also homework for next week [</a:t>
            </a:r>
            <a:r>
              <a:rPr lang="en-US" u="sng" dirty="0">
                <a:hlinkClick r:id="rId2"/>
              </a:rPr>
              <a:t>Seelig</a:t>
            </a:r>
            <a:r>
              <a:rPr lang="en-US" dirty="0"/>
              <a:t>, </a:t>
            </a:r>
            <a:r>
              <a:rPr lang="en-US" u="sng" dirty="0">
                <a:hlinkClick r:id="rId3"/>
              </a:rPr>
              <a:t>Sawyer</a:t>
            </a:r>
            <a:r>
              <a:rPr lang="en-US" dirty="0"/>
              <a:t>, James Kaufman’s “</a:t>
            </a:r>
            <a:r>
              <a:rPr lang="en-US" u="sng" dirty="0">
                <a:hlinkClick r:id="rId4"/>
              </a:rPr>
              <a:t>The Psychology of Creativity</a:t>
            </a:r>
            <a:r>
              <a:rPr lang="en-US" dirty="0"/>
              <a:t>” (8:37-26:38)]</a:t>
            </a:r>
          </a:p>
        </p:txBody>
      </p:sp>
    </p:spTree>
    <p:extLst>
      <p:ext uri="{BB962C8B-B14F-4D97-AF65-F5344CB8AC3E}">
        <p14:creationId xmlns:p14="http://schemas.microsoft.com/office/powerpoint/2010/main" val="3807623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3774</Words>
  <Application>Microsoft Macintosh PowerPoint</Application>
  <PresentationFormat>Widescreen</PresentationFormat>
  <Paragraphs>204</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Creativity, Innovation, and Design</vt:lpstr>
      <vt:lpstr>The Goals</vt:lpstr>
      <vt:lpstr>Pedagogy</vt:lpstr>
      <vt:lpstr>Pedagogy II</vt:lpstr>
      <vt:lpstr>Suggested Logistics I</vt:lpstr>
      <vt:lpstr>Suggested Logistics II</vt:lpstr>
      <vt:lpstr>Week 1</vt:lpstr>
      <vt:lpstr>Class 1: Creativity, Innovation, and Design</vt:lpstr>
      <vt:lpstr>Lab 1: Introductions</vt:lpstr>
      <vt:lpstr>Week 2</vt:lpstr>
      <vt:lpstr>Class 2: Understanding Creativity </vt:lpstr>
      <vt:lpstr>Lab 2: Invisible walls</vt:lpstr>
      <vt:lpstr>Week 3a</vt:lpstr>
      <vt:lpstr>Week 3b, Palmer Square I</vt:lpstr>
      <vt:lpstr>Week 3c</vt:lpstr>
      <vt:lpstr>Week 4a</vt:lpstr>
      <vt:lpstr>Week 4b</vt:lpstr>
      <vt:lpstr>Week 5a</vt:lpstr>
      <vt:lpstr>Week 5b</vt:lpstr>
      <vt:lpstr>Week 5c</vt:lpstr>
      <vt:lpstr>Week 5d</vt:lpstr>
      <vt:lpstr>Week 6</vt:lpstr>
      <vt:lpstr>Logistics for the second half, weeks 7 - 12</vt:lpstr>
      <vt:lpstr>Week 7, empathy 2</vt:lpstr>
      <vt:lpstr>Week 8, framing and re-framing</vt:lpstr>
      <vt:lpstr>Week 9, Ideation</vt:lpstr>
      <vt:lpstr>Week 10</vt:lpstr>
      <vt:lpstr>Week 11</vt:lpstr>
      <vt:lpstr>Before the Last Class</vt:lpstr>
      <vt:lpstr>Week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Innovation, and Design</dc:title>
  <dc:creator>Derek B. Lidow</dc:creator>
  <cp:lastModifiedBy>Derek B. Lidow</cp:lastModifiedBy>
  <cp:revision>54</cp:revision>
  <dcterms:created xsi:type="dcterms:W3CDTF">2019-07-15T12:44:32Z</dcterms:created>
  <dcterms:modified xsi:type="dcterms:W3CDTF">2021-03-13T20:16:24Z</dcterms:modified>
</cp:coreProperties>
</file>