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60" r:id="rId3"/>
    <p:sldId id="258" r:id="rId4"/>
    <p:sldId id="257" r:id="rId5"/>
    <p:sldId id="264" r:id="rId6"/>
    <p:sldId id="259" r:id="rId7"/>
    <p:sldId id="274" r:id="rId8"/>
    <p:sldId id="261" r:id="rId9"/>
    <p:sldId id="263" r:id="rId10"/>
    <p:sldId id="267" r:id="rId11"/>
    <p:sldId id="268" r:id="rId12"/>
    <p:sldId id="272" r:id="rId13"/>
    <p:sldId id="273" r:id="rId14"/>
    <p:sldId id="262" r:id="rId15"/>
    <p:sldId id="26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71429"/>
  </p:normalViewPr>
  <p:slideViewPr>
    <p:cSldViewPr snapToGrid="0" snapToObjects="1">
      <p:cViewPr varScale="1">
        <p:scale>
          <a:sx n="74" d="100"/>
          <a:sy n="74" d="100"/>
        </p:scale>
        <p:origin x="19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1FFEA-E2EF-2A4E-A249-D735216A93CE}" type="datetimeFigureOut">
              <a:rPr lang="en-US" smtClean="0"/>
              <a:t>3/13/21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1354E-3DAA-A84C-8381-3992A047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4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to Creativity, Innovation, and Design</a:t>
            </a:r>
          </a:p>
          <a:p>
            <a:r>
              <a:rPr lang="en-US" dirty="0"/>
              <a:t>This class will prepare you to tackle the most difficult problems facing society</a:t>
            </a:r>
          </a:p>
          <a:p>
            <a:r>
              <a:rPr lang="en-US" dirty="0"/>
              <a:t>Social scientists call these wicked problems</a:t>
            </a:r>
          </a:p>
          <a:p>
            <a:r>
              <a:rPr lang="en-US" dirty="0"/>
              <a:t>A wicked problem is a problem so complex and intractable that no amount of words can completely define the problem and its constraints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1354E-3DAA-A84C-8381-3992A047A2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50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am personally committed to making this a valuable class for each of you</a:t>
            </a:r>
          </a:p>
          <a:p>
            <a:r>
              <a:rPr lang="en-US" dirty="0"/>
              <a:t>Beyond the academic objectives, I have a personal mission to fulfill </a:t>
            </a:r>
          </a:p>
          <a:p>
            <a:r>
              <a:rPr lang="en-US" dirty="0"/>
              <a:t>I want to deliver each of you the confidence to tackle wicked problems facing our planet</a:t>
            </a:r>
          </a:p>
          <a:p>
            <a:r>
              <a:rPr lang="en-US" dirty="0"/>
              <a:t>I want to give you skills that allow you to maximize your impact on the world whatever you choose to do</a:t>
            </a:r>
          </a:p>
          <a:p>
            <a:r>
              <a:rPr lang="en-US" dirty="0"/>
              <a:t>And I want to help you reconnect to your own personal modes of creativity so you have the confidence to be creative in any situations you find yourself facing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1354E-3DAA-A84C-8381-3992A047A2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42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 me know what I can do to help you succeed in this class.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I’m happy to meet for any reason, including hearing your thoughts on how to improve this on-line experience.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1354E-3DAA-A84C-8381-3992A047A2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44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On-line learning is new to all of us</a:t>
            </a:r>
          </a:p>
          <a:p>
            <a:r>
              <a:rPr lang="en-US" dirty="0"/>
              <a:t>Here are some simple etiquette items that will make this as trouble-free process as possible</a:t>
            </a:r>
          </a:p>
          <a:p>
            <a:r>
              <a:rPr lang="en-US" dirty="0"/>
              <a:t>First, we’ll start on-time because as now you don’t have to run across campus to get to class</a:t>
            </a:r>
          </a:p>
          <a:p>
            <a:r>
              <a:rPr lang="en-US" dirty="0"/>
              <a:t>Second, pick a quiet corner, this class is as much about the discussion as it is about the material </a:t>
            </a:r>
          </a:p>
          <a:p>
            <a:r>
              <a:rPr lang="en-US" dirty="0"/>
              <a:t>You don’t want to be distracted and we don’t want to be distracted either by whatever happens around you</a:t>
            </a:r>
          </a:p>
          <a:p>
            <a:r>
              <a:rPr lang="en-US" dirty="0"/>
              <a:t>Third, keep your microphones muted whenever you’re not speaking</a:t>
            </a:r>
          </a:p>
          <a:p>
            <a:r>
              <a:rPr lang="en-US" dirty="0"/>
              <a:t>Fourth, keep your video on, we all want to see who you are … and your expressions are part of the conversation</a:t>
            </a:r>
          </a:p>
          <a:p>
            <a:r>
              <a:rPr lang="en-US" dirty="0"/>
              <a:t>Also, many people consider it distracting if you eat live on video, so please be considerate</a:t>
            </a:r>
          </a:p>
          <a:p>
            <a:r>
              <a:rPr lang="en-US" dirty="0"/>
              <a:t>I’d note here that I cannot use a virtual background or else I’m more prone to freezing up, please don’t use virtual backgrounds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6CCEFD-C306-3C4B-9C9C-AEA31165436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168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Karina will monitor the Zoom Chat during class for questions or comments but I encourage you to ask any question you have directly</a:t>
            </a:r>
          </a:p>
          <a:p>
            <a:r>
              <a:rPr lang="en-US" dirty="0"/>
              <a:t>You have all talked with Karina already about where you are in the world and what issues you may have in participating fully in class</a:t>
            </a:r>
          </a:p>
          <a:p>
            <a:r>
              <a:rPr lang="en-US" dirty="0"/>
              <a:t>We will work to make this class valuable for you whatever your challenges may be</a:t>
            </a:r>
          </a:p>
          <a:p>
            <a:r>
              <a:rPr lang="en-US" dirty="0"/>
              <a:t>I know conditions can change, so let us know if new challenges arise</a:t>
            </a:r>
          </a:p>
          <a:p>
            <a:r>
              <a:rPr lang="en-US" dirty="0"/>
              <a:t>Finally, I will be reaching out to you 1:1 several times during the semester to make sure I can make this class as successful for you as possible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6CCEFD-C306-3C4B-9C9C-AEA31165436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83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use the first class to calibrate a set of definitions for the words, creativity, innovation, and design</a:t>
            </a:r>
          </a:p>
          <a:p>
            <a:r>
              <a:rPr lang="en-US" dirty="0"/>
              <a:t>The words are widely used and came really mean anything</a:t>
            </a:r>
          </a:p>
          <a:p>
            <a:r>
              <a:rPr lang="en-US" dirty="0"/>
              <a:t>For the class to be effective we have to align how we use these terms</a:t>
            </a:r>
          </a:p>
          <a:p>
            <a:r>
              <a:rPr lang="en-US" dirty="0"/>
              <a:t>So please write down what are your favorite definitions for the words creativity, innovation, and design</a:t>
            </a:r>
          </a:p>
          <a:p>
            <a:r>
              <a:rPr lang="en-US" dirty="0"/>
              <a:t>I will ask you to share your definitions in class</a:t>
            </a:r>
          </a:p>
          <a:p>
            <a:r>
              <a:rPr lang="en-US" dirty="0"/>
              <a:t>Before we get to the sharing of definitions, we’ll do a warm-up exercise using Mural</a:t>
            </a:r>
          </a:p>
          <a:p>
            <a:r>
              <a:rPr lang="en-US" dirty="0"/>
              <a:t>You’ll all receive an invite to the Mural we’ll be working on before class</a:t>
            </a:r>
          </a:p>
          <a:p>
            <a:r>
              <a:rPr lang="en-US" dirty="0"/>
              <a:t>And we’ll end class with me answering any and all of your questions about anything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1354E-3DAA-A84C-8381-3992A047A22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11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you soon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1354E-3DAA-A84C-8381-3992A047A22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59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I’m Derek Lidow and I’ll be your professor this semester</a:t>
            </a:r>
          </a:p>
          <a:p>
            <a:r>
              <a:rPr lang="en-US" dirty="0"/>
              <a:t>I’ve been teaching innovation and leadership here at Princeton for the past ten years,</a:t>
            </a:r>
          </a:p>
          <a:p>
            <a:r>
              <a:rPr lang="en-US" dirty="0"/>
              <a:t>I created this class 6 years ago </a:t>
            </a:r>
          </a:p>
          <a:p>
            <a:r>
              <a:rPr lang="en-US" dirty="0"/>
              <a:t>Before coming to Princeton I was an entrepreneur, </a:t>
            </a:r>
          </a:p>
          <a:p>
            <a:r>
              <a:rPr lang="en-US" dirty="0"/>
              <a:t>Before being an entrepreneur I was the CEO of a large public global semiconductor company called International Rectifier</a:t>
            </a:r>
          </a:p>
          <a:p>
            <a:r>
              <a:rPr lang="en-US" dirty="0"/>
              <a:t>I’m proud that this class has been recognized by Academy of Management with its Innovation in Pedagogy Award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6CCEFD-C306-3C4B-9C9C-AEA3116543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99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class has five learning objectives </a:t>
            </a:r>
          </a:p>
          <a:p>
            <a:endParaRPr lang="en-US" dirty="0"/>
          </a:p>
          <a:p>
            <a:r>
              <a:rPr lang="en-US" dirty="0"/>
              <a:t>First, we want to reconnect you with your own personal modes of creativity</a:t>
            </a:r>
          </a:p>
          <a:p>
            <a:r>
              <a:rPr lang="en-US" dirty="0"/>
              <a:t>Creativity is a skill that you master with practice and good coaching</a:t>
            </a:r>
          </a:p>
          <a:p>
            <a:r>
              <a:rPr lang="en-US" dirty="0"/>
              <a:t>Getting into Princeton and doing well here doesn’t give you much chance to practice the creativity skills you developed naturally as a child</a:t>
            </a:r>
          </a:p>
          <a:p>
            <a:r>
              <a:rPr lang="en-US" dirty="0"/>
              <a:t>We’ll show you how to find creativity skills you’ve buried</a:t>
            </a:r>
          </a:p>
          <a:p>
            <a:endParaRPr lang="en-US" dirty="0"/>
          </a:p>
          <a:p>
            <a:r>
              <a:rPr lang="en-US" dirty="0"/>
              <a:t>Second, we want you to be able to bring out the creativity in others, which will be important for working on innovations as a group</a:t>
            </a:r>
          </a:p>
          <a:p>
            <a:endParaRPr lang="en-US" dirty="0"/>
          </a:p>
          <a:p>
            <a:r>
              <a:rPr lang="en-US" dirty="0"/>
              <a:t>Third, we want you to develop the skill of identifying opportunities to where you can create value and innovate</a:t>
            </a:r>
          </a:p>
          <a:p>
            <a:r>
              <a:rPr lang="en-US" dirty="0"/>
              <a:t>What we’ll show you about opportunity identification will apply equally to creating socially or commercially impactful innovations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Fourth, we will show you how to apply your new skills using a methodology called “design thinking” to propose mitigations for wicked problems</a:t>
            </a:r>
          </a:p>
          <a:p>
            <a:endParaRPr lang="en-US" dirty="0"/>
          </a:p>
          <a:p>
            <a:r>
              <a:rPr lang="en-US" dirty="0"/>
              <a:t>Finally, we want the class to give you the confidence to be creative and to be an impactful innovator, whatever you decide to do with your 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1354E-3DAA-A84C-8381-3992A047A2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4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class is organized as a weekly 80 minute precept plus a 3 hour design studio</a:t>
            </a:r>
          </a:p>
          <a:p>
            <a:r>
              <a:rPr lang="en-US" dirty="0"/>
              <a:t>The precept and lab sections are linked, you cannot mix and match sections. </a:t>
            </a:r>
          </a:p>
          <a:p>
            <a:r>
              <a:rPr lang="en-US" dirty="0"/>
              <a:t>If your sections are not aligned we will contact you and help you change even if the other section is full</a:t>
            </a:r>
          </a:p>
          <a:p>
            <a:r>
              <a:rPr lang="en-US" dirty="0"/>
              <a:t>For every session we will use the same Princeton Zoom link </a:t>
            </a:r>
          </a:p>
          <a:p>
            <a:r>
              <a:rPr lang="en-US" dirty="0"/>
              <a:t>We’ll send you invites to make it easy</a:t>
            </a:r>
          </a:p>
          <a:p>
            <a:r>
              <a:rPr lang="en-US" dirty="0"/>
              <a:t>At the start of every class, we’ll do a fun warm-up to help you lose the rigidly inductive and deductive mode of thinking you need to get good grades elsewhere at Princeton</a:t>
            </a:r>
          </a:p>
          <a:p>
            <a:r>
              <a:rPr lang="en-US" dirty="0"/>
              <a:t>In this class we want you to use abductive thinking, which we’ll describe to you in one of our early meetings</a:t>
            </a:r>
          </a:p>
          <a:p>
            <a:r>
              <a:rPr lang="en-US" dirty="0"/>
              <a:t>Finally, you should have received a box of creativity and design supplies to use as needed during the semester.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1354E-3DAA-A84C-8381-3992A047A2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51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Four different types of assignments are used in this class</a:t>
            </a:r>
          </a:p>
          <a:p>
            <a:r>
              <a:rPr lang="en-US" dirty="0"/>
              <a:t>Readings will give you different perspectives on how creativity, innovation, and design are practiced</a:t>
            </a:r>
          </a:p>
          <a:p>
            <a:r>
              <a:rPr lang="en-US" dirty="0"/>
              <a:t>You’ll find your reading assignment on BB</a:t>
            </a:r>
          </a:p>
          <a:p>
            <a:endParaRPr lang="en-US" dirty="0"/>
          </a:p>
          <a:p>
            <a:r>
              <a:rPr lang="en-US" dirty="0"/>
              <a:t>The class requires you to maintain a creativity journal during the semester</a:t>
            </a:r>
          </a:p>
          <a:p>
            <a:r>
              <a:rPr lang="en-US" dirty="0"/>
              <a:t>Your journal is your opportunity to reflect on what you’ve learned and read and whether and how it all makes sense</a:t>
            </a:r>
          </a:p>
          <a:p>
            <a:r>
              <a:rPr lang="en-US" dirty="0"/>
              <a:t>Journaling is a classic way to assimilate multi-dimensional learnings </a:t>
            </a:r>
          </a:p>
          <a:p>
            <a:endParaRPr lang="en-US" dirty="0"/>
          </a:p>
          <a:p>
            <a:r>
              <a:rPr lang="en-US" dirty="0"/>
              <a:t>For the last 7 weeks of the semester you will work in teams of three or four to design mitigations to a truly wicked campus problem</a:t>
            </a:r>
          </a:p>
          <a:p>
            <a:r>
              <a:rPr lang="en-US" dirty="0"/>
              <a:t>This semester, this section will be creating designs to mitigate systemic bias in student organizations</a:t>
            </a:r>
          </a:p>
          <a:p>
            <a:r>
              <a:rPr lang="en-US" dirty="0"/>
              <a:t>Your will be supported in your team efforts by a panel of experts in the problem and who have the capability of implementing any designs they like</a:t>
            </a:r>
          </a:p>
          <a:p>
            <a:r>
              <a:rPr lang="en-US" dirty="0"/>
              <a:t>The panel will also judge your final designs.</a:t>
            </a:r>
          </a:p>
          <a:p>
            <a:r>
              <a:rPr lang="en-US" dirty="0"/>
              <a:t>In the past many designs from ENT200 have been adopted by the university, so your design exercise is not practice, it’s real</a:t>
            </a:r>
          </a:p>
          <a:p>
            <a:endParaRPr lang="en-US" dirty="0"/>
          </a:p>
          <a:p>
            <a:r>
              <a:rPr lang="en-US" dirty="0"/>
              <a:t>Finally, During reading period you will be asked to reflect on what you learned in class in a final project to create your Personal Creativity Manifesto</a:t>
            </a:r>
          </a:p>
          <a:p>
            <a:r>
              <a:rPr lang="en-US" dirty="0"/>
              <a:t>Your creativity manifesto is a description or depiction of your personal creativity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1354E-3DAA-A84C-8381-3992A047A2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22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Grading is simple, 25% of your grade will be allotted from each of the following</a:t>
            </a:r>
          </a:p>
          <a:p>
            <a:r>
              <a:rPr lang="en-US" dirty="0"/>
              <a:t>Your weekly personal creativity journal, for which each week you’ll receive a plus, check, or minus</a:t>
            </a:r>
          </a:p>
          <a:p>
            <a:r>
              <a:rPr lang="en-US" dirty="0"/>
              <a:t>Class participation, which is a measure of your contributions to class understanding</a:t>
            </a:r>
          </a:p>
          <a:p>
            <a:r>
              <a:rPr lang="en-US" dirty="0"/>
              <a:t>You’ll get a sense of what we’ll be discussing in class by listening and watching the pre-class videos we’ll make for you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Another quarter of your grade will come from your Personal Creativity Manifesto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And the final 25% of your grade from come from the grade your team earns on your design to mitigate systemic bias in student organizations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1354E-3DAA-A84C-8381-3992A047A2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60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I’m Karina Alventosa and I’ll be your AI this semester</a:t>
            </a:r>
          </a:p>
          <a:p>
            <a:r>
              <a:rPr lang="en-US" dirty="0"/>
              <a:t>I am a 4</a:t>
            </a:r>
            <a:r>
              <a:rPr lang="en-US" baseline="30000" dirty="0"/>
              <a:t>th</a:t>
            </a:r>
            <a:r>
              <a:rPr lang="en-US" dirty="0"/>
              <a:t> year PhD candidate in the Department of Civil and Environmental Engineering </a:t>
            </a:r>
          </a:p>
          <a:p>
            <a:r>
              <a:rPr lang="en-US" dirty="0"/>
              <a:t>My research focuses on the design of a sustainable cement alternative that will be resistant in disasters, particularly fire </a:t>
            </a:r>
          </a:p>
          <a:p>
            <a:r>
              <a:rPr lang="en-US" dirty="0"/>
              <a:t>Prior to starting my PhD, I worked in New York City designing buildings and I received my undergraduate degree and Masters from Brown University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E56A9-C0E1-B044-9D2E-BECB0244FE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78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You’ll learn more about your design assignment and your reading period project as the semester progresses</a:t>
            </a:r>
          </a:p>
          <a:p>
            <a:r>
              <a:rPr lang="en-US" dirty="0"/>
              <a:t>Now I want to brief you on the Personal Creativity Journal that is due every Sunday by midnight starting this week</a:t>
            </a:r>
          </a:p>
          <a:p>
            <a:r>
              <a:rPr lang="en-US" dirty="0"/>
              <a:t>Each of you will receive a link to a personal googledoc that will serve as the medium for your journal</a:t>
            </a:r>
          </a:p>
          <a:p>
            <a:r>
              <a:rPr lang="en-US" dirty="0"/>
              <a:t>Your googledoc will have a section for each week with two prompts</a:t>
            </a:r>
          </a:p>
          <a:p>
            <a:r>
              <a:rPr lang="en-US" dirty="0"/>
              <a:t>One prompt will ask you how you felt about the week’s class and lab and also what you think about the readings for the following week.</a:t>
            </a:r>
          </a:p>
          <a:p>
            <a:r>
              <a:rPr lang="en-US" dirty="0"/>
              <a:t>There are no right or wrong answers, we want you to use the journal to process how you feel about the development of your creativity, innovation, and design skills</a:t>
            </a:r>
          </a:p>
          <a:p>
            <a:r>
              <a:rPr lang="en-US" dirty="0"/>
              <a:t>We just want to you to take the time to reflect as journaling is a classic process for assimilating complex, feelings </a:t>
            </a:r>
            <a:r>
              <a:rPr lang="en-US" dirty="0" err="1"/>
              <a:t>ladened</a:t>
            </a:r>
            <a:r>
              <a:rPr lang="en-US" dirty="0"/>
              <a:t> subject matter, like creativity and dealing with wicked problems</a:t>
            </a:r>
          </a:p>
          <a:p>
            <a:r>
              <a:rPr lang="en-US" dirty="0"/>
              <a:t>Each week there will be a second prompt asking you to think about some other dimension of the learning experience</a:t>
            </a:r>
          </a:p>
          <a:p>
            <a:r>
              <a:rPr lang="en-US" dirty="0"/>
              <a:t>I will give you feedback each week along with a plus, check, or minus grade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1354E-3DAA-A84C-8381-3992A047A2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92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facilitate learning about creativity, innovation, and design this semester we will be using an on-line collaboration tool called Mural</a:t>
            </a:r>
          </a:p>
          <a:p>
            <a:r>
              <a:rPr lang="en-US" dirty="0"/>
              <a:t>You do not need to download anything on your computer, it’s all in the cloud</a:t>
            </a:r>
          </a:p>
          <a:p>
            <a:r>
              <a:rPr lang="en-US" dirty="0"/>
              <a:t>Before each class you’ll receive an invite to participate in jointly creating a mural</a:t>
            </a:r>
          </a:p>
          <a:p>
            <a:r>
              <a:rPr lang="en-US" dirty="0"/>
              <a:t>It’s very intuitive, but we want you to become familiar with the tool before the first class because we’ll use it immediately</a:t>
            </a:r>
          </a:p>
          <a:p>
            <a:r>
              <a:rPr lang="en-US" dirty="0"/>
              <a:t>We’ve created a short tutorial and opening Mural exercise to describe where you live to complete before we meet</a:t>
            </a:r>
          </a:p>
          <a:p>
            <a:r>
              <a:rPr lang="en-US" dirty="0"/>
              <a:t>Just click on the invite link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1354E-3DAA-A84C-8381-3992A047A2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375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9DA51-9A0B-194A-B6A5-79BDAB240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8E8A89-8B4C-754C-82E0-C72B43EC7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44225-69C0-A746-8556-09B6CEA0E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15872-F309-8645-BF27-14817A9DD939}" type="datetimeFigureOut">
              <a:rPr lang="en-US" smtClean="0"/>
              <a:t>3/13/21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C3877-1148-3941-AD36-A5382B879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62A00-D8F6-6042-8579-C3436C5C6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76486-0E18-3747-81C7-8C9BAC8A6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777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FB07A-5A42-7941-8498-F077F9404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C9B5F8-9130-3A4A-B11B-52CB2E8868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1FC17-6A12-AA44-9746-8E4BA3DA5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15872-F309-8645-BF27-14817A9DD939}" type="datetimeFigureOut">
              <a:rPr lang="en-US" smtClean="0"/>
              <a:t>3/13/21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F8BE7-ACA5-2342-9356-5FC6667BC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9CA4E-E2A6-6A4C-9E1D-F80DA0E27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76486-0E18-3747-81C7-8C9BAC8A6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35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4499EC-9919-0D4A-90A9-7816B691C0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ED0BE-14B1-2F46-94AB-085401167F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C8BC0-A62F-EB4F-ADAA-B0AFAB423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15872-F309-8645-BF27-14817A9DD939}" type="datetimeFigureOut">
              <a:rPr lang="en-US" smtClean="0"/>
              <a:t>3/13/21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B5941-8C67-FC41-A264-104B2596C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1FF1E-04D8-8045-9DA2-DB730B3D2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76486-0E18-3747-81C7-8C9BAC8A6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68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13016-9A17-6B48-AE2B-C8E898454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3F309-9C55-D04A-83BE-AF4A1D25C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680DA-4EF2-CC4D-85E2-578F236B1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15872-F309-8645-BF27-14817A9DD939}" type="datetimeFigureOut">
              <a:rPr lang="en-US" smtClean="0"/>
              <a:t>3/13/21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1DB49-CF31-0049-9D59-D7FA04C87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F3F58-B3C1-3E40-8A11-FCE35D38B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76486-0E18-3747-81C7-8C9BAC8A6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72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405DB-E2F2-7E43-941F-19D128E9E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54486-D9CD-9649-B9A4-9EA6B4DB3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197BF-A350-8042-B7DE-2F5E2798E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15872-F309-8645-BF27-14817A9DD939}" type="datetimeFigureOut">
              <a:rPr lang="en-US" smtClean="0"/>
              <a:t>3/13/21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D6F3C-E2ED-0044-839A-06C33B779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86F18-BE74-934F-9E85-7620D32EB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76486-0E18-3747-81C7-8C9BAC8A6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93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F273E-16B0-8B40-B3A6-51CBB0368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82915-0A24-4644-B82F-32A38FDAE1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EC5D63-7BA2-814F-9A3F-AEFCF47AE2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932A3-E9A6-CE41-95E3-0765FDC1D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15872-F309-8645-BF27-14817A9DD939}" type="datetimeFigureOut">
              <a:rPr lang="en-US" smtClean="0"/>
              <a:t>3/13/21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C5864F-0455-B148-A9EC-6669D4197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95A7D1-1505-E343-A067-81084BEB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76486-0E18-3747-81C7-8C9BAC8A6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02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C06D6-F31F-EC4D-9C95-3EB02CDB4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676ED8-F7F6-7C49-8100-24C6984F9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FB3641-CD10-D744-B012-06A899007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30E775-41CF-7B4B-97F7-242DF95F95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52CAB1-3BA8-6740-87B1-EA0B10C3DC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F2123B-23D5-0A4A-BFB2-E895B7C03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15872-F309-8645-BF27-14817A9DD939}" type="datetimeFigureOut">
              <a:rPr lang="en-US" smtClean="0"/>
              <a:t>3/13/21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CA853D-0ED9-5942-9FF2-F2C2F009B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55D350-B05F-7844-AF75-835927C8D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76486-0E18-3747-81C7-8C9BAC8A6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29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7C2A8-384E-C44F-BEC4-6ACBEA0B9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1D4067-5ED3-1648-AEAA-C2EA99490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15872-F309-8645-BF27-14817A9DD939}" type="datetimeFigureOut">
              <a:rPr lang="en-US" smtClean="0"/>
              <a:t>3/13/21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74F91-CBBA-E44A-BB52-C0D2135C2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4897C5-6617-3A49-948A-ABDF781AA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76486-0E18-3747-81C7-8C9BAC8A6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18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68D744-422A-704D-B251-483698173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15872-F309-8645-BF27-14817A9DD939}" type="datetimeFigureOut">
              <a:rPr lang="en-US" smtClean="0"/>
              <a:t>3/13/21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DFA26B-4E58-3C4D-A6D9-C6935BF19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B689CE-038F-264D-92D2-60E9A2314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76486-0E18-3747-81C7-8C9BAC8A6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87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193D7-B70B-7043-846F-0778FE2D8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E7C5E-0897-C741-B5FF-3AFCD9284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B88783-154B-DC45-BEB3-0C41FF85A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DA4203-6D4C-6140-B1DE-9BEECC131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15872-F309-8645-BF27-14817A9DD939}" type="datetimeFigureOut">
              <a:rPr lang="en-US" smtClean="0"/>
              <a:t>3/13/21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32840F-FAFA-1141-89F6-FE8FCCDEC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90CDFE-3709-DF49-B206-8AABC50A1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76486-0E18-3747-81C7-8C9BAC8A6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86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B6D17-5B84-4A42-97E2-E3793D435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533A4F-C7CA-1D4B-9CD3-A64B43DC69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E72D95-5949-0F44-91F5-D96EA90E92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15EA28-1E45-634C-BB6B-02B69E615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15872-F309-8645-BF27-14817A9DD939}" type="datetimeFigureOut">
              <a:rPr lang="en-US" smtClean="0"/>
              <a:t>3/13/21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66E394-108A-6A47-88F7-542A795A1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16E0DD-388B-214E-9BE5-6AAE33AA9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76486-0E18-3747-81C7-8C9BAC8A6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52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B24A55-C242-A542-B398-457C2396D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FECE8-5521-0143-883A-9035A87F3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747CA-69FD-6F4C-9F2B-3B1BDC038E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15872-F309-8645-BF27-14817A9DD939}" type="datetimeFigureOut">
              <a:rPr lang="en-US" smtClean="0"/>
              <a:t>3/13/21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7D454-E565-F747-BCFE-749108A723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DB631-C8B9-BF4A-BC2D-10EB2EB4FF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76486-0E18-3747-81C7-8C9BAC8A6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8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hyperlink" Target="mailto:dlidow@Princeton.edu" TargetMode="Externa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38882-1A44-D142-8445-13F95C8925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241420"/>
            <a:ext cx="10464800" cy="2041524"/>
          </a:xfrm>
        </p:spPr>
        <p:txBody>
          <a:bodyPr/>
          <a:lstStyle/>
          <a:p>
            <a:r>
              <a:rPr lang="en-US" dirty="0"/>
              <a:t>Welcome to ENT200</a:t>
            </a:r>
            <a:br>
              <a:rPr lang="en-US" dirty="0"/>
            </a:br>
            <a:r>
              <a:rPr lang="en-US" dirty="0"/>
              <a:t>Creativity, Innovation, and Design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34A611-4FBB-2B49-8F19-6842E96593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97278"/>
            <a:ext cx="9144000" cy="1655762"/>
          </a:xfrm>
        </p:spPr>
        <p:txBody>
          <a:bodyPr/>
          <a:lstStyle/>
          <a:p>
            <a:r>
              <a:rPr lang="en-US" dirty="0"/>
              <a:t>How to tackle the truly wicked* problems the world will throw at 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D6610C-DCA1-C543-B5B1-456D7287FD31}"/>
              </a:ext>
            </a:extLst>
          </p:cNvPr>
          <p:cNvSpPr txBox="1"/>
          <p:nvPr/>
        </p:nvSpPr>
        <p:spPr>
          <a:xfrm>
            <a:off x="1498600" y="5616580"/>
            <a:ext cx="919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* A wicked problem is one where no amount of words can completely define the problems and the constraints contributing to the problem.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6A4894-5007-1D4B-A0A1-8B2FA08744B9}"/>
              </a:ext>
            </a:extLst>
          </p:cNvPr>
          <p:cNvSpPr txBox="1"/>
          <p:nvPr/>
        </p:nvSpPr>
        <p:spPr>
          <a:xfrm>
            <a:off x="2790825" y="4572000"/>
            <a:ext cx="6559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Enter Slide Show Mode And Listen To Narration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7DBC455-AEF9-9F4F-B920-1120798E6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6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53"/>
    </mc:Choice>
    <mc:Fallback xmlns="">
      <p:transition spd="slow" advTm="25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2765C-23B4-854D-BC32-2105D6985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26895-D973-2141-98CB-E4F4FBD97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deliver knowledge and insight you feel will help you have impact dealing with wicked problems </a:t>
            </a:r>
          </a:p>
          <a:p>
            <a:r>
              <a:rPr lang="en-US" dirty="0"/>
              <a:t>To give you the desire and confidence to tackle wicked problems going forward, on campus or wherever</a:t>
            </a:r>
          </a:p>
          <a:p>
            <a:r>
              <a:rPr lang="en-US" dirty="0"/>
              <a:t>To help you re-engage your dormant personal creative skill sets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32098A9-456C-054B-9C6A-649B499E1F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6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15"/>
    </mc:Choice>
    <mc:Fallback xmlns="">
      <p:transition spd="slow" advTm="33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4E4633-6C2D-6042-8284-BF1D47727C4E}"/>
              </a:ext>
            </a:extLst>
          </p:cNvPr>
          <p:cNvSpPr/>
          <p:nvPr/>
        </p:nvSpPr>
        <p:spPr>
          <a:xfrm>
            <a:off x="808892" y="1565031"/>
            <a:ext cx="1088487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/>
              <a:t>I will do whatever I can to deliver you a personally impactful class</a:t>
            </a:r>
          </a:p>
          <a:p>
            <a:pPr algn="ctr"/>
            <a:endParaRPr lang="en-US" sz="3600" b="1" i="1" dirty="0"/>
          </a:p>
          <a:p>
            <a:pPr lvl="1" algn="ctr"/>
            <a:r>
              <a:rPr lang="en-US" sz="3600" dirty="0"/>
              <a:t>I’m available to help 10 AM – 8 PM East Coast Time, M-Fri, for any questions. </a:t>
            </a:r>
          </a:p>
          <a:p>
            <a:pPr lvl="1" algn="ctr"/>
            <a:r>
              <a:rPr lang="en-US" sz="2400" dirty="0"/>
              <a:t>(Except when I teach another class on Mondays and Wednesdays 1:30 – 2:50)</a:t>
            </a:r>
          </a:p>
          <a:p>
            <a:pPr lvl="1" algn="ctr"/>
            <a:endParaRPr lang="en-US" sz="2400" dirty="0"/>
          </a:p>
          <a:p>
            <a:pPr lvl="1" algn="ctr"/>
            <a:r>
              <a:rPr lang="en-US" sz="3600" dirty="0"/>
              <a:t>Just email me at </a:t>
            </a:r>
            <a:r>
              <a:rPr lang="en-US" sz="3600" dirty="0">
                <a:hlinkClick r:id="rId5"/>
              </a:rPr>
              <a:t>dlidow@Princeton.edu</a:t>
            </a:r>
            <a:r>
              <a:rPr lang="en-US" sz="3600" dirty="0"/>
              <a:t> to arrange a time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95B8BCD-028A-5F47-B8E3-B7D2C15863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7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85"/>
    </mc:Choice>
    <mc:Fallback xmlns="">
      <p:transition spd="slow" advTm="12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E6032-F90A-6647-AEDE-DFD8C3AAA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7142"/>
          </a:xfrm>
        </p:spPr>
        <p:txBody>
          <a:bodyPr/>
          <a:lstStyle/>
          <a:p>
            <a:r>
              <a:rPr lang="en-US" dirty="0"/>
              <a:t>Learning on-line, part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7EF93-EE04-7E40-8D81-DF249A648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8000"/>
            <a:ext cx="10811933" cy="4545543"/>
          </a:xfrm>
        </p:spPr>
        <p:txBody>
          <a:bodyPr>
            <a:noAutofit/>
          </a:bodyPr>
          <a:lstStyle/>
          <a:p>
            <a:r>
              <a:rPr lang="en-US" sz="2400" dirty="0"/>
              <a:t>We will start on time</a:t>
            </a:r>
          </a:p>
          <a:p>
            <a:endParaRPr lang="en-US" sz="2400" dirty="0"/>
          </a:p>
          <a:p>
            <a:r>
              <a:rPr lang="en-US" sz="2400" dirty="0"/>
              <a:t>Pick a quiet corner </a:t>
            </a:r>
          </a:p>
          <a:p>
            <a:endParaRPr lang="en-US" sz="2400" dirty="0"/>
          </a:p>
          <a:p>
            <a:r>
              <a:rPr lang="en-US" sz="2400" dirty="0"/>
              <a:t>Keep your mike on mute until you want to say anything</a:t>
            </a:r>
          </a:p>
          <a:p>
            <a:pPr lvl="1"/>
            <a:r>
              <a:rPr lang="en-US" dirty="0"/>
              <a:t>It’s okay to interrupt me to ask a question, the point of the class is to interact</a:t>
            </a:r>
          </a:p>
          <a:p>
            <a:endParaRPr lang="en-US" sz="2400" dirty="0"/>
          </a:p>
          <a:p>
            <a:r>
              <a:rPr lang="en-US" sz="2400" dirty="0"/>
              <a:t>Please keep your video feeds on, we need to interact</a:t>
            </a:r>
          </a:p>
          <a:p>
            <a:pPr lvl="1"/>
            <a:r>
              <a:rPr lang="en-US" dirty="0"/>
              <a:t>Please don’t eat in class as many students consider it distracting</a:t>
            </a:r>
          </a:p>
          <a:p>
            <a:pPr lvl="1"/>
            <a:r>
              <a:rPr lang="en-US" dirty="0"/>
              <a:t>Virtual backgrounds are bandwidth hogs, so please turn them off to improve audio and reduce freezing up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226EBE1-1FE1-B640-9BA8-861DE248D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4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48"/>
    </mc:Choice>
    <mc:Fallback xmlns="">
      <p:transition spd="slow" advTm="66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E6032-F90A-6647-AEDE-DFD8C3AAA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7142"/>
          </a:xfrm>
        </p:spPr>
        <p:txBody>
          <a:bodyPr/>
          <a:lstStyle/>
          <a:p>
            <a:r>
              <a:rPr lang="en-US" dirty="0"/>
              <a:t>Learning on-line, part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7EF93-EE04-7E40-8D81-DF249A648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267" y="1723291"/>
            <a:ext cx="10811933" cy="4431323"/>
          </a:xfrm>
        </p:spPr>
        <p:txBody>
          <a:bodyPr>
            <a:noAutofit/>
          </a:bodyPr>
          <a:lstStyle/>
          <a:p>
            <a:r>
              <a:rPr lang="en-US" dirty="0"/>
              <a:t>Feel free to use Chat during class, which Karina will monitor, but also feel free asking me directly</a:t>
            </a:r>
          </a:p>
          <a:p>
            <a:r>
              <a:rPr lang="en-US" dirty="0"/>
              <a:t>We will also set up a Slack Channel so we can discuss amongst ourselves whenever we want</a:t>
            </a:r>
          </a:p>
          <a:p>
            <a:r>
              <a:rPr lang="en-US" dirty="0"/>
              <a:t>Please let us know, and keep us updated, of any bandwidth, technical, time-zone, familial or other constraints that could cause issues for you this semester</a:t>
            </a:r>
          </a:p>
          <a:p>
            <a:r>
              <a:rPr lang="en-US" dirty="0"/>
              <a:t>I will meet 1:1 with you throughout the semester, both get to know you better and to help you contextualize the material so you can produce an outstanding paper and project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84A944A-B7D3-F846-99BA-9C92040611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0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11"/>
    </mc:Choice>
    <mc:Fallback xmlns="">
      <p:transition spd="slow" advTm="52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DDB1F-858D-7548-8B6C-8F88B6B54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first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1387C-5D2E-BF44-AFBC-1CC8116AF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first class is about exploring what the words “creativity” “Innovation” and “design” mean, or at least how we can use the terms consistently in this class</a:t>
            </a:r>
          </a:p>
          <a:p>
            <a:r>
              <a:rPr lang="en-US" dirty="0"/>
              <a:t>We’ll start the class with a Mural based warm-up exercise, so please have clicked on the Mural invite before you sign into class</a:t>
            </a:r>
          </a:p>
          <a:p>
            <a:r>
              <a:rPr lang="en-US" dirty="0"/>
              <a:t>Please come to class prepared to share your favorite definition of the words “creativity” “innovation” and “design”</a:t>
            </a:r>
          </a:p>
          <a:p>
            <a:r>
              <a:rPr lang="en-US" dirty="0"/>
              <a:t>I’ll end by answering any questions you may have about the class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8B507A7-4D7D-9A44-A0C6-B1C45A7552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4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30"/>
    </mc:Choice>
    <mc:Fallback xmlns="">
      <p:transition spd="slow" advTm="49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484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FF89AF-C128-334A-A356-F000793D52E9}"/>
              </a:ext>
            </a:extLst>
          </p:cNvPr>
          <p:cNvSpPr txBox="1"/>
          <p:nvPr/>
        </p:nvSpPr>
        <p:spPr>
          <a:xfrm>
            <a:off x="2768600" y="2844800"/>
            <a:ext cx="6654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/>
              <a:t>See you soon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Tuesday, September 1 at 1:30 PM Eastern Daylight Time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Click here: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4EE10E6-F99D-5C4C-BED6-58FBAF2266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8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1"/>
    </mc:Choice>
    <mc:Fallback xmlns="">
      <p:transition spd="slow" advTm="6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8D203B-9460-3748-BFE6-B15CED22C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94229"/>
          </a:xfrm>
        </p:spPr>
        <p:txBody>
          <a:bodyPr/>
          <a:lstStyle/>
          <a:p>
            <a:r>
              <a:rPr lang="en-US" dirty="0"/>
              <a:t>I’m Derek Lidow</a:t>
            </a:r>
          </a:p>
        </p:txBody>
      </p:sp>
      <p:pic>
        <p:nvPicPr>
          <p:cNvPr id="8" name="Picture Placeholder 7" descr="A person wearing a suit and tie standing in front of a curtain&#10;&#10;Description automatically generated">
            <a:extLst>
              <a:ext uri="{FF2B5EF4-FFF2-40B4-BE49-F238E27FC236}">
                <a16:creationId xmlns:a16="http://schemas.microsoft.com/office/drawing/2014/main" id="{8BC25343-BEFF-DB4B-8C90-A43900FCCC9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l="7785" r="7785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2813B3-BC9D-7944-AB8D-26B7A2F21A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01800"/>
            <a:ext cx="3932237" cy="41671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10 years teaching innovation and leadership at the Keller Center</a:t>
            </a:r>
          </a:p>
          <a:p>
            <a:r>
              <a:rPr lang="en-US" dirty="0"/>
              <a:t>Two books: </a:t>
            </a:r>
            <a:r>
              <a:rPr lang="en-US" i="1" dirty="0"/>
              <a:t>Startup Leadership</a:t>
            </a:r>
            <a:r>
              <a:rPr lang="en-US" dirty="0"/>
              <a:t> and </a:t>
            </a:r>
            <a:r>
              <a:rPr lang="en-US" i="1" dirty="0"/>
              <a:t>Building on Bedrock, </a:t>
            </a:r>
            <a:r>
              <a:rPr lang="en-US" dirty="0"/>
              <a:t>and another to be published early 2022</a:t>
            </a:r>
          </a:p>
          <a:p>
            <a:r>
              <a:rPr lang="en-US" dirty="0"/>
              <a:t>The Academy of Management awarded me the 2019 Innovation in Pedagogy Award for the design of this class</a:t>
            </a:r>
          </a:p>
          <a:p>
            <a:r>
              <a:rPr lang="en-US" dirty="0"/>
              <a:t>Founder of a big data precursor company, iSuppli; designed many innovative data capture processes</a:t>
            </a:r>
          </a:p>
          <a:p>
            <a:r>
              <a:rPr lang="en-US" dirty="0"/>
              <a:t>Prior to iSuppli, CEO of a global public semiconductor company, International Rectifier</a:t>
            </a:r>
          </a:p>
          <a:p>
            <a:r>
              <a:rPr lang="en-US" dirty="0"/>
              <a:t>Geeky background: PhD from Stanford in Applied Physics &amp; BSE from Princeton in EE, ‘73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C4F964-0E5C-E241-AF4D-4EF4B11A7D17}"/>
              </a:ext>
            </a:extLst>
          </p:cNvPr>
          <p:cNvSpPr txBox="1"/>
          <p:nvPr/>
        </p:nvSpPr>
        <p:spPr>
          <a:xfrm>
            <a:off x="5183188" y="5868988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Don’t expect a jacket and tie when we’re talking on Zoom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8A29C1C-53B2-574A-932D-2EC4E08D2C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33"/>
    </mc:Choice>
    <mc:Fallback xmlns="">
      <p:transition spd="slow" advTm="30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36607-686C-FB4D-925C-7C1DFDF8C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class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D1DC2-A702-CE45-82F1-9D67265E6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Wingdings" pitchFamily="2" charset="2"/>
              <a:buChar char="ü"/>
            </a:pPr>
            <a:r>
              <a:rPr lang="en-US" dirty="0"/>
              <a:t>(Re)connect each student with their own personal modes of creativity</a:t>
            </a:r>
            <a:endParaRPr lang="en-US" dirty="0">
              <a:effectLst/>
            </a:endParaRPr>
          </a:p>
          <a:p>
            <a:pPr lvl="0">
              <a:buFont typeface="Wingdings" pitchFamily="2" charset="2"/>
              <a:buChar char="ü"/>
            </a:pPr>
            <a:r>
              <a:rPr lang="en-US" dirty="0"/>
              <a:t>Instill an ability to identify the creativity in others in order to work innovatively in groups</a:t>
            </a:r>
            <a:endParaRPr lang="en-US" dirty="0">
              <a:effectLst/>
            </a:endParaRPr>
          </a:p>
          <a:p>
            <a:pPr lvl="0">
              <a:buFont typeface="Wingdings" pitchFamily="2" charset="2"/>
              <a:buChar char="ü"/>
            </a:pPr>
            <a:r>
              <a:rPr lang="en-US" dirty="0"/>
              <a:t>Demonstrate the ability to identify opportunities to create value, either social or monetary</a:t>
            </a:r>
            <a:endParaRPr lang="en-US" dirty="0">
              <a:effectLst/>
            </a:endParaRPr>
          </a:p>
          <a:p>
            <a:pPr lvl="0">
              <a:buFont typeface="Wingdings" pitchFamily="2" charset="2"/>
              <a:buChar char="ü"/>
            </a:pPr>
            <a:r>
              <a:rPr lang="en-US" dirty="0"/>
              <a:t>Design and propose mitigations to truly wicked campus problems such that the university adopts the design</a:t>
            </a:r>
          </a:p>
          <a:p>
            <a:pPr lvl="0">
              <a:buFont typeface="Wingdings" pitchFamily="2" charset="2"/>
              <a:buChar char="ü"/>
            </a:pPr>
            <a:r>
              <a:rPr lang="en-US" dirty="0">
                <a:effectLst/>
              </a:rPr>
              <a:t>Give students confidence to be creative and innovative going forward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8F795BA-05EF-CE42-A4DF-7937CD0C3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7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43"/>
    </mc:Choice>
    <mc:Fallback xmlns="">
      <p:transition spd="slow" advTm="74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04AF8-A9B5-D548-BF80-813BB46BE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2BA54-2F91-904C-A6D6-106A635F0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6700"/>
            <a:ext cx="10515600" cy="48387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 weekly 80-minute discussions based upon the readings and feedback</a:t>
            </a:r>
          </a:p>
          <a:p>
            <a:r>
              <a:rPr lang="en-US" dirty="0"/>
              <a:t>Plus a 3-hour studio-lab where you try out what we discussed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You must be in the discussion section corresponding to your lab section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We will use the same link for every class </a:t>
            </a:r>
            <a:r>
              <a:rPr lang="en-US"/>
              <a:t>session: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Every time we meet we’ll do a ~ 5 minute warm-up exercise to shake you out of your doctrinaire mode of thinking</a:t>
            </a:r>
          </a:p>
          <a:p>
            <a:endParaRPr lang="en-US" dirty="0"/>
          </a:p>
          <a:p>
            <a:r>
              <a:rPr lang="en-US" dirty="0"/>
              <a:t>We have sent each of you a free box of creativity and design supplies that you may use during the semester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9B06655-3E7D-7F43-8218-96F25E5D5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0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52"/>
    </mc:Choice>
    <mc:Fallback xmlns="">
      <p:transition spd="slow" advTm="55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24E41-0BF6-D841-B148-8115D9963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3A299-09C6-AF4C-80D0-DE90386C1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Read some classic articles about creativity, innovation, and design to learn from titans of these fields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Personal creativity journal</a:t>
            </a:r>
          </a:p>
          <a:p>
            <a:pPr lvl="1"/>
            <a:r>
              <a:rPr lang="en-US" dirty="0"/>
              <a:t>A weekly reflection on what you learned the previous week and on the readings for the coming week, plus your thoughts on a weekly prompt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 team design to propose a mitigation to a truly wicked campus problem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 reading period project to create your Personal </a:t>
            </a:r>
            <a:r>
              <a:rPr lang="en-US"/>
              <a:t>Creativity Manifesto</a:t>
            </a: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B5BE9E7-C886-9B41-9988-E2F45B8437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5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92"/>
    </mc:Choice>
    <mc:Fallback xmlns="">
      <p:transition spd="slow" advTm="92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16C8B-D8A3-0146-BB45-5904DC2F6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FC891-743A-0F4C-9472-D10CF719A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25% each</a:t>
            </a:r>
          </a:p>
          <a:p>
            <a:pPr lvl="1"/>
            <a:r>
              <a:rPr lang="en-US" dirty="0"/>
              <a:t>Weekly personal creativity journal</a:t>
            </a:r>
          </a:p>
          <a:p>
            <a:pPr lvl="1"/>
            <a:r>
              <a:rPr lang="en-US" dirty="0"/>
              <a:t>Class participation </a:t>
            </a:r>
          </a:p>
          <a:p>
            <a:pPr lvl="2"/>
            <a:r>
              <a:rPr lang="en-US" dirty="0"/>
              <a:t>We’ll let you know some of the things we’ll be talking about in these pre-class narrated </a:t>
            </a:r>
            <a:r>
              <a:rPr lang="en-US" dirty="0" err="1"/>
              <a:t>powerpoints</a:t>
            </a:r>
            <a:endParaRPr lang="en-US" dirty="0"/>
          </a:p>
          <a:p>
            <a:pPr lvl="2"/>
            <a:r>
              <a:rPr lang="en-US" dirty="0"/>
              <a:t>Please contribute insights and ask questions </a:t>
            </a:r>
          </a:p>
          <a:p>
            <a:pPr lvl="3"/>
            <a:r>
              <a:rPr lang="en-US" dirty="0"/>
              <a:t>We’re not counting how many times you talk</a:t>
            </a:r>
          </a:p>
          <a:p>
            <a:pPr lvl="1"/>
            <a:r>
              <a:rPr lang="en-US" dirty="0"/>
              <a:t>Personal Creativity Manifesto</a:t>
            </a:r>
          </a:p>
          <a:p>
            <a:pPr lvl="1"/>
            <a:r>
              <a:rPr lang="en-US" dirty="0"/>
              <a:t>Design project that encompasses last 7 weeks of class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2E5AA4B-5F11-2C4F-AE11-79245CA1FA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1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91"/>
    </mc:Choice>
    <mc:Fallback xmlns="">
      <p:transition spd="slow" advTm="46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06EDDD-28F9-CE4A-9BF9-F8673F6AD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87325"/>
            <a:ext cx="3932237" cy="1600200"/>
          </a:xfrm>
        </p:spPr>
        <p:txBody>
          <a:bodyPr/>
          <a:lstStyle/>
          <a:p>
            <a:r>
              <a:rPr lang="en-US" dirty="0"/>
              <a:t>I’m Karina Alventosa	</a:t>
            </a:r>
          </a:p>
        </p:txBody>
      </p:sp>
      <p:pic>
        <p:nvPicPr>
          <p:cNvPr id="8" name="Content Placeholder 7" descr="A person standing in front of a forest&#10;&#10;Description automatically generated">
            <a:extLst>
              <a:ext uri="{FF2B5EF4-FFF2-40B4-BE49-F238E27FC236}">
                <a16:creationId xmlns:a16="http://schemas.microsoft.com/office/drawing/2014/main" id="{E406CF56-242C-CE49-AE32-8968D808A0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095393" y="1157508"/>
            <a:ext cx="6775479" cy="4542983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4C555E-E920-D54E-A734-9047161680D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4</a:t>
            </a:r>
            <a:r>
              <a:rPr lang="en-US" sz="2000" baseline="30000" dirty="0"/>
              <a:t>th</a:t>
            </a:r>
            <a:r>
              <a:rPr lang="en-US" sz="2000" dirty="0"/>
              <a:t> year PhD Candidate in Civil and Environmental Engineering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 design sustainable, alternative cement materials for disaster resilience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Before Princeton, I worked as a structural engineer designing buildings in NYC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Undergraduate and master’s completed at Brown University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5E5B304-DB70-5F47-9BF4-750C42943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95"/>
    </mc:Choice>
    <mc:Fallback xmlns="">
      <p:transition spd="slow" advTm="23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1790A-F66B-8040-A037-C3E954B8A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Creativity Journal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FC8A8-FA3B-0C4F-B70B-9C0D3C10A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 want you to reflect each week on what you feel about what you’ve experienced and learned</a:t>
            </a:r>
          </a:p>
          <a:p>
            <a:pPr lvl="1"/>
            <a:r>
              <a:rPr lang="en-US" dirty="0"/>
              <a:t>We’ve created a personal googledoc for each of you to use for your journal</a:t>
            </a:r>
          </a:p>
          <a:p>
            <a:pPr lvl="2"/>
            <a:r>
              <a:rPr lang="en-US" dirty="0"/>
              <a:t>We’ve created headings showing the date when each entry is due</a:t>
            </a:r>
          </a:p>
          <a:p>
            <a:pPr lvl="2"/>
            <a:r>
              <a:rPr lang="en-US" dirty="0"/>
              <a:t>Each week there will be a standard prompt: How did you feel about the class and lab last week and how do you think about the readings we’ll discuss this coming week?</a:t>
            </a:r>
          </a:p>
          <a:p>
            <a:pPr lvl="2"/>
            <a:r>
              <a:rPr lang="en-US" dirty="0"/>
              <a:t>Each week there will be another prompt to reflect on a bigger picture subject associated with the class</a:t>
            </a:r>
          </a:p>
          <a:p>
            <a:pPr lvl="2"/>
            <a:r>
              <a:rPr lang="en-US" dirty="0"/>
              <a:t>You can past anything you want into the doc to illustrate any point you want to make</a:t>
            </a:r>
          </a:p>
          <a:p>
            <a:pPr lvl="2"/>
            <a:r>
              <a:rPr lang="en-US" dirty="0"/>
              <a:t>You are writing to yourself</a:t>
            </a:r>
          </a:p>
          <a:p>
            <a:pPr lvl="2"/>
            <a:r>
              <a:rPr lang="en-US" dirty="0"/>
              <a:t>This doc will prove valuable in creating your Personal Creativity Manifesto</a:t>
            </a:r>
          </a:p>
          <a:p>
            <a:pPr lvl="1"/>
            <a:r>
              <a:rPr lang="en-US" dirty="0"/>
              <a:t>Every week your entry will be graded plus, check, or minus</a:t>
            </a:r>
          </a:p>
          <a:p>
            <a:pPr lvl="1"/>
            <a:r>
              <a:rPr lang="en-US" dirty="0"/>
              <a:t>Every week I’ll make comments and give you feedback</a:t>
            </a:r>
          </a:p>
          <a:p>
            <a:r>
              <a:rPr lang="en-US" dirty="0"/>
              <a:t>Due every Sunday by midnight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A67C667-2CED-9F41-AE7C-E5F0668C9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7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87"/>
    </mc:Choice>
    <mc:Fallback xmlns="">
      <p:transition spd="slow" advTm="75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117A2-4E6C-A549-80FF-7EBA301E1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20535-CB3B-2F46-9116-EFF33ABFF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will be using a tool called Mural throughout the semester</a:t>
            </a:r>
          </a:p>
          <a:p>
            <a:r>
              <a:rPr lang="en-US" dirty="0"/>
              <a:t>You need to learn how to use it before the first class—it’s easy</a:t>
            </a:r>
          </a:p>
          <a:p>
            <a:r>
              <a:rPr lang="en-US" dirty="0"/>
              <a:t>We’ve created a quick tutorial on all you need to know about Mural for the first class. Click here: 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3CEDF6A-1783-D547-BB11-C4F0A5D1D6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1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07"/>
    </mc:Choice>
    <mc:Fallback xmlns="">
      <p:transition spd="slow" advTm="43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2782</Words>
  <Application>Microsoft Macintosh PowerPoint</Application>
  <PresentationFormat>Widescreen</PresentationFormat>
  <Paragraphs>220</Paragraphs>
  <Slides>15</Slides>
  <Notes>15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Office Theme</vt:lpstr>
      <vt:lpstr>Welcome to ENT200 Creativity, Innovation, and Design</vt:lpstr>
      <vt:lpstr>I’m Derek Lidow</vt:lpstr>
      <vt:lpstr>The class objectives</vt:lpstr>
      <vt:lpstr>Class organization</vt:lpstr>
      <vt:lpstr>Assignments</vt:lpstr>
      <vt:lpstr>Grading</vt:lpstr>
      <vt:lpstr>I’m Karina Alventosa </vt:lpstr>
      <vt:lpstr>Personal Creativity Journal</vt:lpstr>
      <vt:lpstr>MURAL</vt:lpstr>
      <vt:lpstr>My Mission</vt:lpstr>
      <vt:lpstr>PowerPoint Presentation</vt:lpstr>
      <vt:lpstr>Learning on-line, part 1</vt:lpstr>
      <vt:lpstr>Learning on-line, part 2</vt:lpstr>
      <vt:lpstr>The first class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Creativity, Innovation, and Design</dc:title>
  <dc:creator>Derek B. Lidow</dc:creator>
  <cp:lastModifiedBy>Derek B. Lidow</cp:lastModifiedBy>
  <cp:revision>39</cp:revision>
  <dcterms:created xsi:type="dcterms:W3CDTF">2020-07-29T13:49:57Z</dcterms:created>
  <dcterms:modified xsi:type="dcterms:W3CDTF">2021-03-13T19:41:33Z</dcterms:modified>
</cp:coreProperties>
</file>